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6" roundtripDataSignature="AMtx7mj75vmxpnVDX0MsgWavdrwXnnab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9ae23cd7a_7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299ae23cd7a_7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a0795501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29a0795501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a201ff00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9a201ff00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a0795501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29a0795501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9e73413ca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299e73413ca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a07955013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29a07955013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a0795501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29a0795501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a343f9ccc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a343f9cc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a07955013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29a07955013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a07955013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9a07955013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a201ff00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9a201ff00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9ae23cd7a_7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299ae23cd7a_7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a07955013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9a07955013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a0795501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9a0795501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a343f9ccc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a343f9c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a201ff00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29a201ff004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9ae23cd7a_7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g299ae23cd7a_7_3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9ae23cd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99ae23cd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99ae23cd7a_7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299ae23cd7a_7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9ae23cd7a_7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g299ae23cd7a_7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9ae23cd7a_7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299ae23cd7a_7_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9ae23cd7a_7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299ae23cd7a_7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9ae23cd7a_7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99ae23cd7a_7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9e73413ca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299e73413ca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9ae23cd7a_7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299ae23cd7a_7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a201ff00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9a201ff00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g299ae23cd7a_7_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g299ae23cd7a_7_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g299ae23cd7a_7_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g299ae23cd7a_7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299ae23cd7a_7_6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g299ae23cd7a_7_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299ae23cd7a_7_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299ae23cd7a_7_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299ae23cd7a_7_6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299ae23cd7a_7_6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g299ae23cd7a_7_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299ae23cd7a_7_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299ae23cd7a_7_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299ae23cd7a_7_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299ae23cd7a_7_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g299ae23cd7a_7_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299ae23cd7a_7_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299ae23cd7a_7_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299ae23cd7a_7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299ae23cd7a_7_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g299ae23cd7a_7_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299ae23cd7a_7_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g299ae23cd7a_7_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299ae23cd7a_7_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299ae23cd7a_7_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g299ae23cd7a_7_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299ae23cd7a_7_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299ae23cd7a_7_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g299ae23cd7a_7_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299ae23cd7a_7_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g299ae23cd7a_7_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g299ae23cd7a_7_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299ae23cd7a_7_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g299ae23cd7a_7_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g299ae23cd7a_7_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299ae23cd7a_7_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g299ae23cd7a_7_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g299ae23cd7a_7_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g299ae23cd7a_7_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g299ae23cd7a_7_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299ae23cd7a_7_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299ae23cd7a_7_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299ae23cd7a_7_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299ae23cd7a_7_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299ae23cd7a_7_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299ae23cd7a_7_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299ae23cd7a_7_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299ae23cd7a_7_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g299ae23cd7a_7_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g299ae23cd7a_7_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299ae23cd7a_7_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299ae23cd7a_7_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299ae23cd7a_7_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299ae23cd7a_7_56"/>
          <p:cNvSpPr/>
          <p:nvPr>
            <p:ph idx="2" type="pic"/>
          </p:nvPr>
        </p:nvSpPr>
        <p:spPr>
          <a:xfrm>
            <a:off x="1792288" y="612775"/>
            <a:ext cx="5486400" cy="4114800"/>
          </a:xfrm>
          <a:prstGeom prst="rect">
            <a:avLst/>
          </a:prstGeom>
          <a:noFill/>
          <a:ln>
            <a:noFill/>
          </a:ln>
        </p:spPr>
      </p:sp>
      <p:sp>
        <p:nvSpPr>
          <p:cNvPr id="64" name="Google Shape;64;g299ae23cd7a_7_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g299ae23cd7a_7_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299ae23cd7a_7_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299ae23cd7a_7_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299ae23cd7a_7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299ae23cd7a_7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g299ae23cd7a_7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g299ae23cd7a_7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g299ae23cd7a_7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drive.google.com/file/d/1aEgul2Vv4P8TlToJabwfAfvKmc3Zwr4_/view" TargetMode="External"/><Relationship Id="rId5" Type="http://schemas.openxmlformats.org/officeDocument/2006/relationships/image" Target="../media/image24.jpg"/><Relationship Id="rId6" Type="http://schemas.openxmlformats.org/officeDocument/2006/relationships/hyperlink" Target="https://drive.google.com/file/d/12JFXAwrIKa6y68BS4mpVvtleRdqEyOfI/view?usp=drive_li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drive.google.com/file/d/1o0Qoo0RFZ2ngE7EZ1b1mlbWCP8JjkQoo/view" TargetMode="External"/><Relationship Id="rId5" Type="http://schemas.openxmlformats.org/officeDocument/2006/relationships/image" Target="../media/image24.jpg"/><Relationship Id="rId6" Type="http://schemas.openxmlformats.org/officeDocument/2006/relationships/hyperlink" Target="https://drive.google.com/file/d/1TZhp5SzOrEf9nTTHX5ppLNglx4jQfDU1/vie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hyperlink" Target="https://drive.google.com/file/d/1eR79Z58bzfj6b7SjAe7izdeWCW2vsxmu/view?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jpg"/><Relationship Id="rId5"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99ae23cd7a_7_75"/>
          <p:cNvSpPr/>
          <p:nvPr/>
        </p:nvSpPr>
        <p:spPr>
          <a:xfrm rot="-441665">
            <a:off x="-761282" y="1050954"/>
            <a:ext cx="19716829" cy="9257910"/>
          </a:xfrm>
          <a:custGeom>
            <a:rect b="b" l="l" r="r" t="t"/>
            <a:pathLst>
              <a:path extrusionOk="0" h="11061715" w="18712279">
                <a:moveTo>
                  <a:pt x="441100" y="0"/>
                </a:moveTo>
                <a:lnTo>
                  <a:pt x="18712280" y="784177"/>
                </a:lnTo>
                <a:lnTo>
                  <a:pt x="18271180" y="11061716"/>
                </a:lnTo>
                <a:lnTo>
                  <a:pt x="0" y="10277539"/>
                </a:lnTo>
                <a:lnTo>
                  <a:pt x="441100" y="0"/>
                </a:lnTo>
                <a:close/>
              </a:path>
            </a:pathLst>
          </a:custGeom>
          <a:blipFill rotWithShape="1">
            <a:blip r:embed="rId3">
              <a:alphaModFix/>
            </a:blip>
            <a:stretch>
              <a:fillRect b="-49078" l="-9544" r="-62589" t="-14702"/>
            </a:stretch>
          </a:blipFill>
          <a:ln>
            <a:noFill/>
          </a:ln>
        </p:spPr>
      </p:sp>
      <p:sp>
        <p:nvSpPr>
          <p:cNvPr id="85" name="Google Shape;85;g299ae23cd7a_7_75"/>
          <p:cNvSpPr/>
          <p:nvPr/>
        </p:nvSpPr>
        <p:spPr>
          <a:xfrm>
            <a:off x="1564160" y="1182238"/>
            <a:ext cx="324049" cy="402318"/>
          </a:xfrm>
          <a:custGeom>
            <a:rect b="b" l="l" r="r" t="t"/>
            <a:pathLst>
              <a:path extrusionOk="0" h="402318" w="324049">
                <a:moveTo>
                  <a:pt x="0" y="0"/>
                </a:moveTo>
                <a:lnTo>
                  <a:pt x="324049" y="0"/>
                </a:lnTo>
                <a:lnTo>
                  <a:pt x="324049" y="402318"/>
                </a:lnTo>
                <a:lnTo>
                  <a:pt x="0" y="402318"/>
                </a:lnTo>
                <a:lnTo>
                  <a:pt x="0" y="0"/>
                </a:lnTo>
                <a:close/>
              </a:path>
            </a:pathLst>
          </a:custGeom>
          <a:blipFill rotWithShape="1">
            <a:blip r:embed="rId4">
              <a:alphaModFix/>
            </a:blip>
            <a:stretch>
              <a:fillRect b="0" l="0" r="0" t="0"/>
            </a:stretch>
          </a:blipFill>
          <a:ln>
            <a:noFill/>
          </a:ln>
        </p:spPr>
      </p:sp>
      <p:cxnSp>
        <p:nvCxnSpPr>
          <p:cNvPr id="86" name="Google Shape;86;g299ae23cd7a_7_75"/>
          <p:cNvCxnSpPr/>
          <p:nvPr/>
        </p:nvCxnSpPr>
        <p:spPr>
          <a:xfrm>
            <a:off x="1564160" y="6931968"/>
            <a:ext cx="9526284" cy="0"/>
          </a:xfrm>
          <a:prstGeom prst="straightConnector1">
            <a:avLst/>
          </a:prstGeom>
          <a:noFill/>
          <a:ln cap="rnd" cmpd="sng" w="76200">
            <a:solidFill>
              <a:srgbClr val="F5F5F5"/>
            </a:solidFill>
            <a:prstDash val="solid"/>
            <a:round/>
            <a:headEnd len="sm" w="sm" type="none"/>
            <a:tailEnd len="sm" w="sm" type="none"/>
          </a:ln>
        </p:spPr>
      </p:cxnSp>
      <p:sp>
        <p:nvSpPr>
          <p:cNvPr id="87" name="Google Shape;87;g299ae23cd7a_7_75"/>
          <p:cNvSpPr txBox="1"/>
          <p:nvPr/>
        </p:nvSpPr>
        <p:spPr>
          <a:xfrm>
            <a:off x="1564160" y="4497918"/>
            <a:ext cx="9118500" cy="692700"/>
          </a:xfrm>
          <a:prstGeom prst="rect">
            <a:avLst/>
          </a:prstGeom>
          <a:noFill/>
          <a:ln>
            <a:noFill/>
          </a:ln>
        </p:spPr>
        <p:txBody>
          <a:bodyPr anchorCtr="0" anchor="t" bIns="0" lIns="0" spcFirstLastPara="1" rIns="0" wrap="square" tIns="0">
            <a:spAutoFit/>
          </a:bodyPr>
          <a:lstStyle/>
          <a:p>
            <a:pPr indent="0" lvl="0" marL="0" marR="0" rtl="0" algn="just">
              <a:lnSpc>
                <a:spcPct val="110005"/>
              </a:lnSpc>
              <a:spcBef>
                <a:spcPts val="0"/>
              </a:spcBef>
              <a:spcAft>
                <a:spcPts val="0"/>
              </a:spcAft>
              <a:buClr>
                <a:srgbClr val="000000"/>
              </a:buClr>
              <a:buSzPts val="4500"/>
              <a:buFont typeface="Arial"/>
              <a:buNone/>
            </a:pPr>
            <a:r>
              <a:rPr b="0" i="0" lang="en-US" sz="4500" u="none" cap="none" strike="noStrike">
                <a:solidFill>
                  <a:srgbClr val="FFFFFF"/>
                </a:solidFill>
                <a:latin typeface="Arial"/>
                <a:ea typeface="Arial"/>
                <a:cs typeface="Arial"/>
                <a:sym typeface="Arial"/>
              </a:rPr>
              <a:t>CHURN SPRINT ANALYTICS:</a:t>
            </a:r>
            <a:endParaRPr b="0" i="0" sz="4500" u="none" cap="none" strike="noStrike">
              <a:solidFill>
                <a:srgbClr val="000000"/>
              </a:solidFill>
              <a:latin typeface="Arial"/>
              <a:ea typeface="Arial"/>
              <a:cs typeface="Arial"/>
              <a:sym typeface="Arial"/>
            </a:endParaRPr>
          </a:p>
        </p:txBody>
      </p:sp>
      <p:sp>
        <p:nvSpPr>
          <p:cNvPr id="88" name="Google Shape;88;g299ae23cd7a_7_75"/>
          <p:cNvSpPr txBox="1"/>
          <p:nvPr/>
        </p:nvSpPr>
        <p:spPr>
          <a:xfrm>
            <a:off x="1619285" y="5385659"/>
            <a:ext cx="10375800" cy="1218795"/>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Clr>
                <a:srgbClr val="000000"/>
              </a:buClr>
              <a:buSzPts val="1100"/>
              <a:buFont typeface="Arial"/>
              <a:buNone/>
            </a:pPr>
            <a:r>
              <a:rPr b="0" i="0" lang="en-US" sz="3600" u="none" cap="none" strike="noStrike">
                <a:solidFill>
                  <a:schemeClr val="lt1"/>
                </a:solidFill>
                <a:latin typeface="Arial"/>
                <a:ea typeface="Arial"/>
                <a:cs typeface="Arial"/>
                <a:sym typeface="Arial"/>
              </a:rPr>
              <a:t>Sprinting Towards Customer Retention Excellence with Data Analytics and Machine Learning</a:t>
            </a:r>
            <a:endParaRPr b="0" i="0" sz="3600" u="none" cap="none" strike="noStrike">
              <a:solidFill>
                <a:schemeClr val="lt1"/>
              </a:solidFill>
              <a:latin typeface="Arial"/>
              <a:ea typeface="Arial"/>
              <a:cs typeface="Arial"/>
              <a:sym typeface="Arial"/>
            </a:endParaRPr>
          </a:p>
        </p:txBody>
      </p:sp>
      <p:sp>
        <p:nvSpPr>
          <p:cNvPr id="89" name="Google Shape;89;g299ae23cd7a_7_75"/>
          <p:cNvSpPr txBox="1"/>
          <p:nvPr/>
        </p:nvSpPr>
        <p:spPr>
          <a:xfrm>
            <a:off x="1619281" y="7254681"/>
            <a:ext cx="5132700" cy="405900"/>
          </a:xfrm>
          <a:prstGeom prst="rect">
            <a:avLst/>
          </a:prstGeom>
          <a:noFill/>
          <a:ln>
            <a:noFill/>
          </a:ln>
        </p:spPr>
        <p:txBody>
          <a:bodyPr anchorCtr="0" anchor="t" bIns="0" lIns="0" spcFirstLastPara="1" rIns="0" wrap="square" tIns="0">
            <a:spAutoFit/>
          </a:bodyPr>
          <a:lstStyle/>
          <a:p>
            <a:pPr indent="0" lvl="0" marL="0" marR="0" rtl="0" algn="l">
              <a:lnSpc>
                <a:spcPct val="110014"/>
              </a:lnSpc>
              <a:spcBef>
                <a:spcPts val="0"/>
              </a:spcBef>
              <a:spcAft>
                <a:spcPts val="0"/>
              </a:spcAft>
              <a:buClr>
                <a:srgbClr val="000000"/>
              </a:buClr>
              <a:buSzPts val="2137"/>
              <a:buFont typeface="Arial"/>
              <a:buNone/>
            </a:pPr>
            <a:r>
              <a:rPr b="1" i="0" lang="en-US" sz="2637" u="none" cap="none" strike="noStrike">
                <a:solidFill>
                  <a:srgbClr val="FFFFFF"/>
                </a:solidFill>
                <a:latin typeface="Arial"/>
                <a:ea typeface="Arial"/>
                <a:cs typeface="Arial"/>
                <a:sym typeface="Arial"/>
              </a:rPr>
              <a:t>We Have Team</a:t>
            </a:r>
            <a:endParaRPr b="1" i="0" sz="1900" u="none" cap="none" strike="noStrike">
              <a:solidFill>
                <a:srgbClr val="000000"/>
              </a:solidFill>
              <a:latin typeface="Arial"/>
              <a:ea typeface="Arial"/>
              <a:cs typeface="Arial"/>
              <a:sym typeface="Arial"/>
            </a:endParaRPr>
          </a:p>
        </p:txBody>
      </p:sp>
      <p:pic>
        <p:nvPicPr>
          <p:cNvPr id="90" name="Google Shape;90;g299ae23cd7a_7_75"/>
          <p:cNvPicPr preferRelativeResize="0"/>
          <p:nvPr/>
        </p:nvPicPr>
        <p:blipFill rotWithShape="1">
          <a:blip r:embed="rId5">
            <a:alphaModFix/>
          </a:blip>
          <a:srcRect b="0" l="0" r="0" t="0"/>
          <a:stretch/>
        </p:blipFill>
        <p:spPr>
          <a:xfrm>
            <a:off x="537849" y="435647"/>
            <a:ext cx="1772705" cy="96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9a07955013_1_0"/>
          <p:cNvSpPr txBox="1"/>
          <p:nvPr/>
        </p:nvSpPr>
        <p:spPr>
          <a:xfrm>
            <a:off x="150" y="7935686"/>
            <a:ext cx="18288000" cy="2351164"/>
          </a:xfrm>
          <a:prstGeom prst="rect">
            <a:avLst/>
          </a:prstGeom>
          <a:solidFill>
            <a:srgbClr val="E8E8E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Roboto"/>
                <a:ea typeface="Roboto"/>
                <a:cs typeface="Roboto"/>
                <a:sym typeface="Roboto"/>
              </a:rPr>
              <a:t>Insights:</a:t>
            </a:r>
            <a:endParaRPr b="1" i="0" sz="22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Geographic Concentration</a:t>
            </a:r>
            <a:r>
              <a:rPr b="0" i="0" lang="en-US" sz="1800" u="none" cap="none" strike="noStrike">
                <a:solidFill>
                  <a:schemeClr val="dk1"/>
                </a:solidFill>
                <a:latin typeface="Roboto"/>
                <a:ea typeface="Roboto"/>
                <a:cs typeface="Roboto"/>
                <a:sym typeface="Roboto"/>
              </a:rPr>
              <a:t>: Predominance of customers from </a:t>
            </a:r>
            <a:r>
              <a:rPr b="0" i="0" lang="en-US" sz="1800" u="none" cap="none" strike="noStrike">
                <a:solidFill>
                  <a:schemeClr val="dk1"/>
                </a:solidFill>
                <a:highlight>
                  <a:srgbClr val="F9CB9C"/>
                </a:highlight>
                <a:latin typeface="Roboto"/>
                <a:ea typeface="Roboto"/>
                <a:cs typeface="Roboto"/>
                <a:sym typeface="Roboto"/>
              </a:rPr>
              <a:t>Jakarta</a:t>
            </a:r>
            <a:r>
              <a:rPr b="0" i="0" lang="en-US" sz="1800" u="none" cap="none" strike="noStrike">
                <a:solidFill>
                  <a:schemeClr val="dk1"/>
                </a:solidFill>
                <a:latin typeface="Roboto"/>
                <a:ea typeface="Roboto"/>
                <a:cs typeface="Roboto"/>
                <a:sym typeface="Roboto"/>
              </a:rPr>
              <a:t> indicates a localized customer base.</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Device Preference</a:t>
            </a:r>
            <a:r>
              <a:rPr b="0" i="0" lang="en-US" sz="1800" u="none" cap="none" strike="noStrike">
                <a:solidFill>
                  <a:schemeClr val="dk1"/>
                </a:solidFill>
                <a:latin typeface="Roboto"/>
                <a:ea typeface="Roboto"/>
                <a:cs typeface="Roboto"/>
                <a:sym typeface="Roboto"/>
              </a:rPr>
              <a:t>: </a:t>
            </a:r>
            <a:r>
              <a:rPr b="0" i="0" lang="en-US" sz="1800" u="none" cap="none" strike="noStrike">
                <a:solidFill>
                  <a:schemeClr val="dk1"/>
                </a:solidFill>
                <a:highlight>
                  <a:srgbClr val="F9CB9C"/>
                </a:highlight>
                <a:latin typeface="Roboto"/>
                <a:ea typeface="Roboto"/>
                <a:cs typeface="Roboto"/>
                <a:sym typeface="Roboto"/>
              </a:rPr>
              <a:t>High-end device</a:t>
            </a:r>
            <a:r>
              <a:rPr b="0" i="0" lang="en-US" sz="1800" u="none" cap="none" strike="noStrike">
                <a:solidFill>
                  <a:schemeClr val="dk1"/>
                </a:solidFill>
                <a:latin typeface="Roboto"/>
                <a:ea typeface="Roboto"/>
                <a:cs typeface="Roboto"/>
                <a:sym typeface="Roboto"/>
              </a:rPr>
              <a:t> usage among the majority signifies a tech-savvy or premium user segment.</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Payment Method</a:t>
            </a:r>
            <a:r>
              <a:rPr b="0" i="0" lang="en-US" sz="1800" u="none" cap="none" strike="noStrike">
                <a:solidFill>
                  <a:schemeClr val="dk1"/>
                </a:solidFill>
                <a:latin typeface="Roboto"/>
                <a:ea typeface="Roboto"/>
                <a:cs typeface="Roboto"/>
                <a:sym typeface="Roboto"/>
              </a:rPr>
              <a:t> </a:t>
            </a:r>
            <a:r>
              <a:rPr b="1" i="0" lang="en-US" sz="1800" u="none" cap="none" strike="noStrike">
                <a:solidFill>
                  <a:schemeClr val="dk1"/>
                </a:solidFill>
                <a:latin typeface="Roboto"/>
                <a:ea typeface="Roboto"/>
                <a:cs typeface="Roboto"/>
                <a:sym typeface="Roboto"/>
              </a:rPr>
              <a:t>Dominance</a:t>
            </a:r>
            <a:r>
              <a:rPr b="0" i="0" lang="en-US" sz="1800" u="none" cap="none" strike="noStrike">
                <a:solidFill>
                  <a:schemeClr val="dk1"/>
                </a:solidFill>
                <a:latin typeface="Roboto"/>
                <a:ea typeface="Roboto"/>
                <a:cs typeface="Roboto"/>
                <a:sym typeface="Roboto"/>
              </a:rPr>
              <a:t>: </a:t>
            </a:r>
            <a:r>
              <a:rPr b="0" i="0" lang="en-US" sz="1800" u="none" cap="none" strike="noStrike">
                <a:solidFill>
                  <a:schemeClr val="dk1"/>
                </a:solidFill>
                <a:highlight>
                  <a:srgbClr val="F9CB9C"/>
                </a:highlight>
                <a:latin typeface="Roboto"/>
                <a:ea typeface="Roboto"/>
                <a:cs typeface="Roboto"/>
                <a:sym typeface="Roboto"/>
              </a:rPr>
              <a:t>'Pulsa'</a:t>
            </a:r>
            <a:r>
              <a:rPr b="0" i="0" lang="en-US" sz="1800" u="none" cap="none" strike="noStrike">
                <a:solidFill>
                  <a:schemeClr val="dk1"/>
                </a:solidFill>
                <a:latin typeface="Roboto"/>
                <a:ea typeface="Roboto"/>
                <a:cs typeface="Roboto"/>
                <a:sym typeface="Roboto"/>
              </a:rPr>
              <a:t> as the primary payment method highlights a preference for prepaid services or convenient transactions.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Service Utilization</a:t>
            </a:r>
            <a:r>
              <a:rPr b="0" i="0" lang="en-US" sz="1800" u="none" cap="none" strike="noStrike">
                <a:solidFill>
                  <a:schemeClr val="dk1"/>
                </a:solidFill>
                <a:latin typeface="Roboto"/>
                <a:ea typeface="Roboto"/>
                <a:cs typeface="Roboto"/>
                <a:sym typeface="Roboto"/>
              </a:rPr>
              <a:t>: Higher reliance on </a:t>
            </a:r>
            <a:r>
              <a:rPr b="0" i="0" lang="en-US" sz="1800" u="none" cap="none" strike="noStrike">
                <a:solidFill>
                  <a:schemeClr val="dk1"/>
                </a:solidFill>
                <a:highlight>
                  <a:srgbClr val="F9CB9C"/>
                </a:highlight>
                <a:latin typeface="Roboto"/>
                <a:ea typeface="Roboto"/>
                <a:cs typeface="Roboto"/>
                <a:sym typeface="Roboto"/>
              </a:rPr>
              <a:t>'Use MyApp'</a:t>
            </a:r>
            <a:r>
              <a:rPr b="0" i="0" lang="en-US" sz="1800" u="none" cap="none" strike="noStrike">
                <a:solidFill>
                  <a:schemeClr val="dk1"/>
                </a:solidFill>
                <a:latin typeface="Roboto"/>
                <a:ea typeface="Roboto"/>
                <a:cs typeface="Roboto"/>
                <a:sym typeface="Roboto"/>
              </a:rPr>
              <a:t> over 'call center' suggests a preference for self-service or digital interactions.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Popular Products</a:t>
            </a:r>
            <a:r>
              <a:rPr b="0" i="0" lang="en-US" sz="1800" u="none" cap="none" strike="noStrike">
                <a:solidFill>
                  <a:schemeClr val="dk1"/>
                </a:solidFill>
                <a:latin typeface="Roboto"/>
                <a:ea typeface="Roboto"/>
                <a:cs typeface="Roboto"/>
                <a:sym typeface="Roboto"/>
              </a:rPr>
              <a:t>: </a:t>
            </a:r>
            <a:r>
              <a:rPr b="0" i="0" lang="en-US" sz="1800" u="none" cap="none" strike="noStrike">
                <a:solidFill>
                  <a:schemeClr val="dk1"/>
                </a:solidFill>
                <a:highlight>
                  <a:srgbClr val="F9CB9C"/>
                </a:highlight>
                <a:latin typeface="Roboto"/>
                <a:ea typeface="Roboto"/>
                <a:cs typeface="Roboto"/>
                <a:sym typeface="Roboto"/>
              </a:rPr>
              <a:t>'Video', 'Music', and  'Education’ </a:t>
            </a:r>
            <a:r>
              <a:rPr b="0" i="0" lang="en-US" sz="1800" u="none" cap="none" strike="noStrike">
                <a:solidFill>
                  <a:schemeClr val="dk1"/>
                </a:solidFill>
                <a:latin typeface="Roboto"/>
                <a:ea typeface="Roboto"/>
                <a:cs typeface="Roboto"/>
                <a:sym typeface="Roboto"/>
              </a:rPr>
              <a:t>products are top choices, indicating a demand for entertainment, educational, and media-based content.</a:t>
            </a:r>
            <a:endParaRPr b="0" i="0" sz="1800" u="none" cap="none" strike="noStrike">
              <a:solidFill>
                <a:schemeClr val="dk1"/>
              </a:solidFill>
              <a:latin typeface="Roboto"/>
              <a:ea typeface="Roboto"/>
              <a:cs typeface="Roboto"/>
              <a:sym typeface="Roboto"/>
            </a:endParaRPr>
          </a:p>
        </p:txBody>
      </p:sp>
      <p:sp>
        <p:nvSpPr>
          <p:cNvPr id="229" name="Google Shape;229;g29a07955013_1_0"/>
          <p:cNvSpPr/>
          <p:nvPr/>
        </p:nvSpPr>
        <p:spPr>
          <a:xfrm>
            <a:off x="13909525" y="37800"/>
            <a:ext cx="4378500" cy="76881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US" sz="2200" u="none" cap="none" strike="noStrike">
                <a:solidFill>
                  <a:schemeClr val="dk1"/>
                </a:solidFill>
                <a:latin typeface="Roboto"/>
                <a:ea typeface="Roboto"/>
                <a:cs typeface="Roboto"/>
                <a:sym typeface="Roboto"/>
              </a:rPr>
              <a:t>Key Takeaways:</a:t>
            </a:r>
            <a:endParaRPr b="1" i="0" sz="22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Localized Approach</a:t>
            </a:r>
            <a:r>
              <a:rPr b="0" i="0" lang="en-US" sz="1800" u="none" cap="none" strike="noStrike">
                <a:solidFill>
                  <a:schemeClr val="dk1"/>
                </a:solidFill>
                <a:latin typeface="Roboto"/>
                <a:ea typeface="Roboto"/>
                <a:cs typeface="Roboto"/>
                <a:sym typeface="Roboto"/>
              </a:rPr>
              <a:t>: Targeting strategies for the Jakarta market could enhance engagement.</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Tech-Centric Services</a:t>
            </a:r>
            <a:r>
              <a:rPr b="0" i="0" lang="en-US" sz="1800" u="none" cap="none" strike="noStrike">
                <a:solidFill>
                  <a:schemeClr val="dk1"/>
                </a:solidFill>
                <a:latin typeface="Roboto"/>
                <a:ea typeface="Roboto"/>
                <a:cs typeface="Roboto"/>
                <a:sym typeface="Roboto"/>
              </a:rPr>
              <a:t>: Tailoring offerings for high-end device users might elevate satisfaction and engagement.</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Streamlined Payment</a:t>
            </a:r>
            <a:r>
              <a:rPr b="0" i="0" lang="en-US" sz="1800" u="none" cap="none" strike="noStrike">
                <a:solidFill>
                  <a:schemeClr val="dk1"/>
                </a:solidFill>
                <a:latin typeface="Roboto"/>
                <a:ea typeface="Roboto"/>
                <a:cs typeface="Roboto"/>
                <a:sym typeface="Roboto"/>
              </a:rPr>
              <a:t>: Improving 'pulsa' payment options could enhance customer experience.</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Digital Enhancement</a:t>
            </a:r>
            <a:r>
              <a:rPr b="0" i="0" lang="en-US" sz="1800" u="none" cap="none" strike="noStrike">
                <a:solidFill>
                  <a:schemeClr val="dk1"/>
                </a:solidFill>
                <a:latin typeface="Roboto"/>
                <a:ea typeface="Roboto"/>
                <a:cs typeface="Roboto"/>
                <a:sym typeface="Roboto"/>
              </a:rPr>
              <a:t>: Focus on improving 'Use MyApp' for efficient self-service interactions.</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Roboto"/>
              <a:ea typeface="Roboto"/>
              <a:cs typeface="Roboto"/>
              <a:sym typeface="Roboto"/>
            </a:endParaRPr>
          </a:p>
          <a:p>
            <a:pPr indent="-349250" lvl="0" marL="457200" marR="0" rtl="0" algn="l">
              <a:lnSpc>
                <a:spcPct val="100000"/>
              </a:lnSpc>
              <a:spcBef>
                <a:spcPts val="0"/>
              </a:spcBef>
              <a:spcAft>
                <a:spcPts val="0"/>
              </a:spcAft>
              <a:buClr>
                <a:schemeClr val="dk1"/>
              </a:buClr>
              <a:buSzPts val="1900"/>
              <a:buFont typeface="Roboto"/>
              <a:buChar char="-"/>
            </a:pPr>
            <a:r>
              <a:rPr b="1" i="0" lang="en-US" sz="1800" u="none" cap="none" strike="noStrike">
                <a:solidFill>
                  <a:schemeClr val="dk1"/>
                </a:solidFill>
                <a:latin typeface="Roboto"/>
                <a:ea typeface="Roboto"/>
                <a:cs typeface="Roboto"/>
                <a:sym typeface="Roboto"/>
              </a:rPr>
              <a:t>Content Prioritization</a:t>
            </a:r>
            <a:r>
              <a:rPr b="0" i="0" lang="en-US" sz="1800" u="none" cap="none" strike="noStrike">
                <a:solidFill>
                  <a:schemeClr val="dk1"/>
                </a:solidFill>
                <a:latin typeface="Roboto"/>
                <a:ea typeface="Roboto"/>
                <a:cs typeface="Roboto"/>
                <a:sym typeface="Roboto"/>
              </a:rPr>
              <a:t>: Investment in 'Video,' 'Education,' and 'Music' services to meet customer demands and drive engagement</a:t>
            </a:r>
            <a:r>
              <a:rPr b="0" i="0" lang="en-US" sz="1700" u="none" cap="none" strike="noStrike">
                <a:solidFill>
                  <a:schemeClr val="dk1"/>
                </a:solidFill>
                <a:latin typeface="Roboto"/>
                <a:ea typeface="Roboto"/>
                <a:cs typeface="Roboto"/>
                <a:sym typeface="Roboto"/>
              </a:rPr>
              <a:t>.</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p:txBody>
      </p:sp>
      <p:pic>
        <p:nvPicPr>
          <p:cNvPr id="230" name="Google Shape;230;g29a07955013_1_0" title="Microsoft Power BI"/>
          <p:cNvPicPr preferRelativeResize="0"/>
          <p:nvPr/>
        </p:nvPicPr>
        <p:blipFill rotWithShape="1">
          <a:blip r:embed="rId3">
            <a:alphaModFix/>
          </a:blip>
          <a:srcRect b="0" l="0" r="0" t="0"/>
          <a:stretch/>
        </p:blipFill>
        <p:spPr>
          <a:xfrm>
            <a:off x="-1" y="37800"/>
            <a:ext cx="13909525" cy="7897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4" name="Shape 234"/>
        <p:cNvGrpSpPr/>
        <p:nvPr/>
      </p:nvGrpSpPr>
      <p:grpSpPr>
        <a:xfrm>
          <a:off x="0" y="0"/>
          <a:ext cx="0" cy="0"/>
          <a:chOff x="0" y="0"/>
          <a:chExt cx="0" cy="0"/>
        </a:xfrm>
      </p:grpSpPr>
      <p:sp>
        <p:nvSpPr>
          <p:cNvPr id="235" name="Google Shape;235;g29a201ff004_0_29"/>
          <p:cNvSpPr/>
          <p:nvPr/>
        </p:nvSpPr>
        <p:spPr>
          <a:xfrm rot="5847735">
            <a:off x="-7853665" y="842376"/>
            <a:ext cx="13050142" cy="7782630"/>
          </a:xfrm>
          <a:custGeom>
            <a:rect b="b" l="l" r="r" t="t"/>
            <a:pathLst>
              <a:path extrusionOk="0" h="7775029" w="13037396">
                <a:moveTo>
                  <a:pt x="0" y="0"/>
                </a:moveTo>
                <a:lnTo>
                  <a:pt x="13037395" y="0"/>
                </a:lnTo>
                <a:lnTo>
                  <a:pt x="13037395" y="7775029"/>
                </a:lnTo>
                <a:lnTo>
                  <a:pt x="0" y="7775029"/>
                </a:lnTo>
                <a:lnTo>
                  <a:pt x="0" y="0"/>
                </a:lnTo>
                <a:close/>
              </a:path>
            </a:pathLst>
          </a:custGeom>
          <a:blipFill rotWithShape="1">
            <a:blip r:embed="rId3">
              <a:alphaModFix/>
            </a:blip>
            <a:stretch>
              <a:fillRect b="0" l="0" r="0" t="0"/>
            </a:stretch>
          </a:blipFill>
          <a:ln>
            <a:noFill/>
          </a:ln>
        </p:spPr>
      </p:sp>
      <p:grpSp>
        <p:nvGrpSpPr>
          <p:cNvPr id="236" name="Google Shape;236;g29a201ff004_0_29"/>
          <p:cNvGrpSpPr/>
          <p:nvPr/>
        </p:nvGrpSpPr>
        <p:grpSpPr>
          <a:xfrm>
            <a:off x="9997088" y="-628312"/>
            <a:ext cx="8570902" cy="11543747"/>
            <a:chOff x="0" y="0"/>
            <a:chExt cx="3632200" cy="4892040"/>
          </a:xfrm>
        </p:grpSpPr>
        <p:sp>
          <p:nvSpPr>
            <p:cNvPr id="237" name="Google Shape;237;g29a201ff004_0_29"/>
            <p:cNvSpPr/>
            <p:nvPr/>
          </p:nvSpPr>
          <p:spPr>
            <a:xfrm>
              <a:off x="15240" y="15240"/>
              <a:ext cx="3600450" cy="4860290"/>
            </a:xfrm>
            <a:custGeom>
              <a:rect b="b" l="l" r="r" t="t"/>
              <a:pathLst>
                <a:path extrusionOk="0" h="4860290" w="3600450">
                  <a:moveTo>
                    <a:pt x="0" y="0"/>
                  </a:moveTo>
                  <a:lnTo>
                    <a:pt x="3600450" y="0"/>
                  </a:lnTo>
                  <a:lnTo>
                    <a:pt x="3600450" y="4860290"/>
                  </a:lnTo>
                  <a:lnTo>
                    <a:pt x="0" y="4860290"/>
                  </a:lnTo>
                  <a:close/>
                </a:path>
              </a:pathLst>
            </a:custGeom>
            <a:blipFill rotWithShape="1">
              <a:blip r:embed="rId4">
                <a:alphaModFix/>
              </a:blip>
              <a:stretch>
                <a:fillRect b="0" l="-51223" r="-51233" t="0"/>
              </a:stretch>
            </a:blipFill>
            <a:ln>
              <a:noFill/>
            </a:ln>
          </p:spPr>
        </p:sp>
        <p:sp>
          <p:nvSpPr>
            <p:cNvPr id="238" name="Google Shape;238;g29a201ff004_0_29"/>
            <p:cNvSpPr/>
            <p:nvPr/>
          </p:nvSpPr>
          <p:spPr>
            <a:xfrm>
              <a:off x="0" y="0"/>
              <a:ext cx="3632200" cy="4892040"/>
            </a:xfrm>
            <a:custGeom>
              <a:rect b="b" l="l" r="r" t="t"/>
              <a:pathLst>
                <a:path extrusionOk="0"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239" name="Google Shape;239;g29a201ff004_0_29"/>
          <p:cNvSpPr txBox="1"/>
          <p:nvPr/>
        </p:nvSpPr>
        <p:spPr>
          <a:xfrm>
            <a:off x="2390865" y="5181346"/>
            <a:ext cx="5871000" cy="30231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chemeClr val="dk1"/>
              </a:buClr>
              <a:buSzPts val="1400"/>
              <a:buFont typeface="Arial"/>
              <a:buNone/>
            </a:pPr>
            <a:r>
              <a:rPr b="0" i="0" lang="en-US" sz="2000" u="none" cap="none" strike="noStrike">
                <a:solidFill>
                  <a:schemeClr val="dk1"/>
                </a:solidFill>
                <a:latin typeface="Roboto"/>
                <a:ea typeface="Roboto"/>
                <a:cs typeface="Roboto"/>
                <a:sym typeface="Roboto"/>
              </a:rPr>
              <a:t>A comprehensive analysis of churn involves delving deep into customer data. Investigating the reasons behind churn, identifying pivotal factors contributing to customer attrition, and examining the timing and context of churn events provide critical insights for retention strategies.</a:t>
            </a:r>
            <a:endParaRPr b="0" i="0" sz="2000" u="none" cap="none" strike="noStrike">
              <a:solidFill>
                <a:schemeClr val="dk1"/>
              </a:solidFill>
              <a:latin typeface="Roboto"/>
              <a:ea typeface="Roboto"/>
              <a:cs typeface="Roboto"/>
              <a:sym typeface="Roboto"/>
            </a:endParaRPr>
          </a:p>
          <a:p>
            <a:pPr indent="0" lvl="0" marL="0" marR="0" rtl="0" algn="l">
              <a:lnSpc>
                <a:spcPct val="147000"/>
              </a:lnSpc>
              <a:spcBef>
                <a:spcPts val="0"/>
              </a:spcBef>
              <a:spcAft>
                <a:spcPts val="0"/>
              </a:spcAft>
              <a:buClr>
                <a:srgbClr val="000000"/>
              </a:buClr>
              <a:buSzPts val="1800"/>
              <a:buFont typeface="Arial"/>
              <a:buNone/>
            </a:pPr>
            <a:r>
              <a:t/>
            </a:r>
            <a:endParaRPr b="0" i="0" sz="2000" u="none" cap="none" strike="noStrike">
              <a:solidFill>
                <a:srgbClr val="000000"/>
              </a:solidFill>
              <a:latin typeface="Roboto"/>
              <a:ea typeface="Roboto"/>
              <a:cs typeface="Roboto"/>
              <a:sym typeface="Roboto"/>
            </a:endParaRPr>
          </a:p>
        </p:txBody>
      </p:sp>
      <p:cxnSp>
        <p:nvCxnSpPr>
          <p:cNvPr id="240" name="Google Shape;240;g29a201ff004_0_29"/>
          <p:cNvCxnSpPr/>
          <p:nvPr/>
        </p:nvCxnSpPr>
        <p:spPr>
          <a:xfrm rot="10800000">
            <a:off x="2390789" y="4846255"/>
            <a:ext cx="6160800" cy="0"/>
          </a:xfrm>
          <a:prstGeom prst="straightConnector1">
            <a:avLst/>
          </a:prstGeom>
          <a:noFill/>
          <a:ln cap="flat" cmpd="sng" w="76200">
            <a:solidFill>
              <a:srgbClr val="C23A97"/>
            </a:solidFill>
            <a:prstDash val="solid"/>
            <a:round/>
            <a:headEnd len="sm" w="sm" type="none"/>
            <a:tailEnd len="sm" w="sm" type="none"/>
          </a:ln>
        </p:spPr>
      </p:cxnSp>
      <p:sp>
        <p:nvSpPr>
          <p:cNvPr id="241" name="Google Shape;241;g29a201ff004_0_29"/>
          <p:cNvSpPr txBox="1"/>
          <p:nvPr/>
        </p:nvSpPr>
        <p:spPr>
          <a:xfrm>
            <a:off x="2390865" y="2859363"/>
            <a:ext cx="6531000" cy="74481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Churn Deep Dive</a:t>
            </a:r>
            <a:endParaRPr b="0" i="0" sz="1400" u="none" cap="none" strike="noStrike">
              <a:solidFill>
                <a:srgbClr val="000000"/>
              </a:solidFill>
              <a:latin typeface="Arial"/>
              <a:ea typeface="Arial"/>
              <a:cs typeface="Arial"/>
              <a:sym typeface="Arial"/>
            </a:endParaRPr>
          </a:p>
        </p:txBody>
      </p:sp>
      <p:sp>
        <p:nvSpPr>
          <p:cNvPr id="242" name="Google Shape;242;g29a201ff004_0_29"/>
          <p:cNvSpPr txBox="1"/>
          <p:nvPr/>
        </p:nvSpPr>
        <p:spPr>
          <a:xfrm>
            <a:off x="2390865" y="3553418"/>
            <a:ext cx="6753000" cy="1123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300"/>
              <a:buFont typeface="Arial"/>
              <a:buNone/>
            </a:pPr>
            <a:r>
              <a:rPr b="0" i="0" lang="en-US" sz="7300" u="none" cap="none" strike="noStrike">
                <a:solidFill>
                  <a:srgbClr val="000000"/>
                </a:solidFill>
                <a:latin typeface="Arial"/>
                <a:ea typeface="Arial"/>
                <a:cs typeface="Arial"/>
                <a:sym typeface="Arial"/>
              </a:rPr>
              <a:t>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9a07955013_1_7"/>
          <p:cNvSpPr txBox="1"/>
          <p:nvPr/>
        </p:nvSpPr>
        <p:spPr>
          <a:xfrm>
            <a:off x="150" y="7725900"/>
            <a:ext cx="18288000" cy="2561025"/>
          </a:xfrm>
          <a:prstGeom prst="rect">
            <a:avLst/>
          </a:prstGeom>
          <a:solidFill>
            <a:srgbClr val="E8E8E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Roboto"/>
                <a:ea typeface="Roboto"/>
                <a:cs typeface="Roboto"/>
                <a:sym typeface="Roboto"/>
              </a:rPr>
              <a:t>Insights:</a:t>
            </a:r>
            <a:endParaRPr b="1" i="0" sz="26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Payment Method and Churn:</a:t>
            </a:r>
            <a:r>
              <a:rPr b="0" i="0" lang="en-US" sz="1800" u="none" cap="none" strike="noStrike">
                <a:solidFill>
                  <a:schemeClr val="dk1"/>
                </a:solidFill>
                <a:latin typeface="Roboto"/>
                <a:ea typeface="Roboto"/>
                <a:cs typeface="Roboto"/>
                <a:sym typeface="Roboto"/>
              </a:rPr>
              <a:t> The prevalent use of 'pulsa' among churned customers suggests it might not be the sole driver of churn.</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Service Preference and Churn</a:t>
            </a:r>
            <a:r>
              <a:rPr b="0" i="0" lang="en-US" sz="1800" u="none" cap="none" strike="noStrike">
                <a:solidFill>
                  <a:schemeClr val="dk1"/>
                </a:solidFill>
                <a:latin typeface="Roboto"/>
                <a:ea typeface="Roboto"/>
                <a:cs typeface="Roboto"/>
                <a:sym typeface="Roboto"/>
              </a:rPr>
              <a:t>: Higher 'Use MyApp' usage but minimal use of 'call center' among churned customers implies a digital service inclination and possible dissatisfaction with traditional support channels.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1" i="0" lang="en-US" sz="1800" u="none" cap="none" strike="noStrike">
                <a:solidFill>
                  <a:schemeClr val="dk1"/>
                </a:solidFill>
                <a:latin typeface="Roboto"/>
                <a:ea typeface="Roboto"/>
                <a:cs typeface="Roboto"/>
                <a:sym typeface="Roboto"/>
              </a:rPr>
              <a:t>Product Engagement and Churn:</a:t>
            </a:r>
            <a:r>
              <a:rPr b="0" i="0" lang="en-US" sz="1800" u="none" cap="none" strike="noStrike">
                <a:solidFill>
                  <a:schemeClr val="dk1"/>
                </a:solidFill>
                <a:latin typeface="Roboto"/>
                <a:ea typeface="Roboto"/>
                <a:cs typeface="Roboto"/>
                <a:sym typeface="Roboto"/>
              </a:rPr>
              <a:t> Although a higher number of churned customers don't use certain products, there's a notable usage of the 'Video' product, indicating potential value and interest in this content.</a:t>
            </a:r>
            <a:endParaRPr b="0" i="0" sz="1800" u="none" cap="none" strike="noStrike">
              <a:solidFill>
                <a:schemeClr val="dk1"/>
              </a:solidFill>
              <a:latin typeface="Roboto"/>
              <a:ea typeface="Roboto"/>
              <a:cs typeface="Roboto"/>
              <a:sym typeface="Roboto"/>
            </a:endParaRPr>
          </a:p>
        </p:txBody>
      </p:sp>
      <p:sp>
        <p:nvSpPr>
          <p:cNvPr id="248" name="Google Shape;248;g29a07955013_1_7"/>
          <p:cNvSpPr/>
          <p:nvPr/>
        </p:nvSpPr>
        <p:spPr>
          <a:xfrm>
            <a:off x="13864175" y="37800"/>
            <a:ext cx="4423800" cy="76881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200" u="none" cap="none" strike="noStrike">
                <a:solidFill>
                  <a:schemeClr val="dk1"/>
                </a:solidFill>
                <a:latin typeface="Roboto"/>
                <a:ea typeface="Roboto"/>
                <a:cs typeface="Roboto"/>
                <a:sym typeface="Roboto"/>
              </a:rPr>
              <a:t>Key Takeaways:</a:t>
            </a:r>
            <a:endParaRPr b="1" i="0" sz="2200" u="none" cap="none" strike="noStrike">
              <a:solidFill>
                <a:schemeClr val="dk1"/>
              </a:solidFill>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b="1" i="0" lang="en-US" sz="1800" u="none" cap="none" strike="noStrike">
                <a:solidFill>
                  <a:schemeClr val="dk1"/>
                </a:solidFill>
                <a:latin typeface="Roboto"/>
                <a:ea typeface="Roboto"/>
                <a:cs typeface="Roboto"/>
                <a:sym typeface="Roboto"/>
              </a:rPr>
              <a:t>Diverse Service Preferences: </a:t>
            </a:r>
            <a:r>
              <a:rPr b="0" i="0" lang="en-US" sz="1600" u="none" cap="none" strike="noStrike">
                <a:solidFill>
                  <a:schemeClr val="dk1"/>
                </a:solidFill>
                <a:latin typeface="Roboto"/>
                <a:ea typeface="Roboto"/>
                <a:cs typeface="Roboto"/>
                <a:sym typeface="Roboto"/>
              </a:rPr>
              <a:t>Customers favor digital interactions but might find traditional call center services less appealing.</a:t>
            </a:r>
            <a:endParaRPr b="0" i="0" sz="1600" u="none" cap="none" strike="noStrike">
              <a:solidFill>
                <a:schemeClr val="dk1"/>
              </a:solidFill>
              <a:latin typeface="Roboto"/>
              <a:ea typeface="Roboto"/>
              <a:cs typeface="Roboto"/>
              <a:sym typeface="Roboto"/>
            </a:endParaRPr>
          </a:p>
          <a:p>
            <a:pPr indent="0" lvl="0" marL="120650" marR="0" rtl="0" algn="l">
              <a:lnSpc>
                <a:spcPct val="100000"/>
              </a:lnSpc>
              <a:spcBef>
                <a:spcPts val="0"/>
              </a:spcBef>
              <a:spcAft>
                <a:spcPts val="0"/>
              </a:spcAft>
              <a:buNone/>
            </a:pPr>
            <a:r>
              <a:t/>
            </a:r>
            <a:endParaRPr b="1" i="0" sz="2000" u="none" cap="none" strike="noStrike">
              <a:solidFill>
                <a:schemeClr val="dk1"/>
              </a:solidFill>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b="1" i="0" lang="en-US" sz="1800" u="none" cap="none" strike="noStrike">
                <a:solidFill>
                  <a:schemeClr val="dk1"/>
                </a:solidFill>
                <a:latin typeface="Roboto"/>
                <a:ea typeface="Roboto"/>
                <a:cs typeface="Roboto"/>
                <a:sym typeface="Roboto"/>
              </a:rPr>
              <a:t>Product Interest and Retention: </a:t>
            </a:r>
            <a:r>
              <a:rPr b="0" i="0" lang="en-US" sz="1600" u="none" cap="none" strike="noStrike">
                <a:solidFill>
                  <a:schemeClr val="dk1"/>
                </a:solidFill>
                <a:latin typeface="Roboto"/>
                <a:ea typeface="Roboto"/>
                <a:cs typeface="Roboto"/>
                <a:sym typeface="Roboto"/>
              </a:rPr>
              <a:t>Despite low usage in some products, the 'Video' product remains popular, offering an opportunity for retention strategies around this content.</a:t>
            </a:r>
            <a:endParaRPr b="0" i="0" sz="1600" u="none" cap="none" strike="noStrike">
              <a:solidFill>
                <a:schemeClr val="dk1"/>
              </a:solidFill>
              <a:latin typeface="Roboto"/>
              <a:ea typeface="Roboto"/>
              <a:cs typeface="Roboto"/>
              <a:sym typeface="Roboto"/>
            </a:endParaRPr>
          </a:p>
          <a:p>
            <a:pPr indent="0" lvl="0" marL="120650" marR="0" rtl="0" algn="l">
              <a:lnSpc>
                <a:spcPct val="100000"/>
              </a:lnSpc>
              <a:spcBef>
                <a:spcPts val="0"/>
              </a:spcBef>
              <a:spcAft>
                <a:spcPts val="0"/>
              </a:spcAft>
              <a:buNone/>
            </a:pPr>
            <a:r>
              <a:t/>
            </a:r>
            <a:endParaRPr b="1" i="0" sz="2000" u="none" cap="none" strike="noStrike">
              <a:solidFill>
                <a:schemeClr val="dk1"/>
              </a:solidFill>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b="1" i="0" lang="en-US" sz="1800" u="none" cap="none" strike="noStrike">
                <a:solidFill>
                  <a:schemeClr val="dk1"/>
                </a:solidFill>
                <a:latin typeface="Roboto"/>
                <a:ea typeface="Roboto"/>
                <a:cs typeface="Roboto"/>
                <a:sym typeface="Roboto"/>
              </a:rPr>
              <a:t>Holistic Churn Understanding:   </a:t>
            </a:r>
            <a:r>
              <a:rPr b="0" i="0" lang="en-US" sz="1600" u="none" cap="none" strike="noStrike">
                <a:solidFill>
                  <a:schemeClr val="dk1"/>
                </a:solidFill>
                <a:latin typeface="Roboto"/>
                <a:ea typeface="Roboto"/>
                <a:cs typeface="Roboto"/>
                <a:sym typeface="Roboto"/>
              </a:rPr>
              <a:t>A combination of service usage, product engagement, and payment method should be considered for comprehensive churn analysis and tailored retention efforts.</a:t>
            </a:r>
            <a:r>
              <a:rPr b="0" i="0" lang="en-US"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Roboto"/>
              <a:ea typeface="Roboto"/>
              <a:cs typeface="Roboto"/>
              <a:sym typeface="Roboto"/>
            </a:endParaRPr>
          </a:p>
        </p:txBody>
      </p:sp>
      <p:pic>
        <p:nvPicPr>
          <p:cNvPr id="249" name="Google Shape;249;g29a07955013_1_7" title="Microsoft Power BI"/>
          <p:cNvPicPr preferRelativeResize="0"/>
          <p:nvPr/>
        </p:nvPicPr>
        <p:blipFill rotWithShape="1">
          <a:blip r:embed="rId3">
            <a:alphaModFix/>
          </a:blip>
          <a:srcRect b="0" l="0" r="0" t="0"/>
          <a:stretch/>
        </p:blipFill>
        <p:spPr>
          <a:xfrm>
            <a:off x="0" y="0"/>
            <a:ext cx="13618723" cy="772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53" name="Shape 253"/>
        <p:cNvGrpSpPr/>
        <p:nvPr/>
      </p:nvGrpSpPr>
      <p:grpSpPr>
        <a:xfrm>
          <a:off x="0" y="0"/>
          <a:ext cx="0" cy="0"/>
          <a:chOff x="0" y="0"/>
          <a:chExt cx="0" cy="0"/>
        </a:xfrm>
      </p:grpSpPr>
      <p:sp>
        <p:nvSpPr>
          <p:cNvPr id="254" name="Google Shape;254;g299e73413ca_3_0"/>
          <p:cNvSpPr/>
          <p:nvPr/>
        </p:nvSpPr>
        <p:spPr>
          <a:xfrm rot="2924806">
            <a:off x="11564266" y="-2314900"/>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sp>
      <p:sp>
        <p:nvSpPr>
          <p:cNvPr id="255" name="Google Shape;255;g299e73413ca_3_0"/>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CHURNED CUSTOMER PROFILE</a:t>
            </a:r>
            <a:endParaRPr b="0" i="0" sz="500" u="none" cap="none" strike="noStrike">
              <a:solidFill>
                <a:srgbClr val="000000"/>
              </a:solidFill>
              <a:latin typeface="Arial"/>
              <a:ea typeface="Arial"/>
              <a:cs typeface="Arial"/>
              <a:sym typeface="Arial"/>
            </a:endParaRPr>
          </a:p>
        </p:txBody>
      </p:sp>
      <p:sp>
        <p:nvSpPr>
          <p:cNvPr id="256" name="Google Shape;256;g299e73413ca_3_0"/>
          <p:cNvSpPr txBox="1"/>
          <p:nvPr/>
        </p:nvSpPr>
        <p:spPr>
          <a:xfrm>
            <a:off x="6964000" y="1334825"/>
            <a:ext cx="4105200" cy="860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chemeClr val="dk1"/>
              </a:buClr>
              <a:buSzPts val="1100"/>
              <a:buFont typeface="Arial"/>
              <a:buNone/>
            </a:pPr>
            <a:r>
              <a:rPr b="1" i="0" lang="en-US" sz="2500" u="none" cap="none" strike="noStrike">
                <a:solidFill>
                  <a:schemeClr val="dk1"/>
                </a:solidFill>
                <a:latin typeface="Arial"/>
                <a:ea typeface="Arial"/>
                <a:cs typeface="Arial"/>
                <a:sym typeface="Arial"/>
              </a:rPr>
              <a:t>7043 Unique Cust ID</a:t>
            </a:r>
            <a:endParaRPr b="1" i="0" sz="2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All Unique Cust ID</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A72A1E"/>
              </a:solidFill>
              <a:latin typeface="Roboto"/>
              <a:ea typeface="Roboto"/>
              <a:cs typeface="Roboto"/>
              <a:sym typeface="Roboto"/>
            </a:endParaRPr>
          </a:p>
        </p:txBody>
      </p:sp>
      <p:sp>
        <p:nvSpPr>
          <p:cNvPr id="257" name="Google Shape;257;g299e73413ca_3_0"/>
          <p:cNvSpPr txBox="1"/>
          <p:nvPr/>
        </p:nvSpPr>
        <p:spPr>
          <a:xfrm>
            <a:off x="3735100" y="3338200"/>
            <a:ext cx="3385500" cy="73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Roboto"/>
                <a:ea typeface="Roboto"/>
                <a:cs typeface="Roboto"/>
                <a:sym typeface="Roboto"/>
              </a:rPr>
              <a:t>1869 Unique Cust ID</a:t>
            </a:r>
            <a:br>
              <a:rPr b="0" i="0" lang="en-US" sz="2000" u="none" cap="none" strike="noStrike">
                <a:solidFill>
                  <a:schemeClr val="dk1"/>
                </a:solidFill>
                <a:latin typeface="Roboto"/>
                <a:ea typeface="Roboto"/>
                <a:cs typeface="Roboto"/>
                <a:sym typeface="Roboto"/>
              </a:rPr>
            </a:br>
            <a:r>
              <a:rPr b="0" i="1" lang="en-US" sz="2000" u="none" cap="none" strike="noStrike">
                <a:solidFill>
                  <a:srgbClr val="CC0000"/>
                </a:solidFill>
                <a:latin typeface="Roboto"/>
                <a:ea typeface="Roboto"/>
                <a:cs typeface="Roboto"/>
                <a:sym typeface="Roboto"/>
              </a:rPr>
              <a:t>(CHURN)</a:t>
            </a:r>
            <a:endParaRPr b="0" i="1" sz="2000" u="none" cap="none" strike="noStrike">
              <a:solidFill>
                <a:srgbClr val="CC0000"/>
              </a:solidFill>
              <a:latin typeface="Roboto"/>
              <a:ea typeface="Roboto"/>
              <a:cs typeface="Roboto"/>
              <a:sym typeface="Roboto"/>
            </a:endParaRPr>
          </a:p>
        </p:txBody>
      </p:sp>
      <p:sp>
        <p:nvSpPr>
          <p:cNvPr id="258" name="Google Shape;258;g299e73413ca_3_0"/>
          <p:cNvSpPr txBox="1"/>
          <p:nvPr/>
        </p:nvSpPr>
        <p:spPr>
          <a:xfrm>
            <a:off x="10410700" y="3490600"/>
            <a:ext cx="3743400" cy="7326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Roboto"/>
                <a:ea typeface="Roboto"/>
                <a:cs typeface="Roboto"/>
                <a:sym typeface="Roboto"/>
              </a:rPr>
              <a:t>5174 Unique Cust ID</a:t>
            </a:r>
            <a:br>
              <a:rPr b="0" i="0" lang="en-US" sz="2000" u="none" cap="none" strike="noStrike">
                <a:solidFill>
                  <a:schemeClr val="dk1"/>
                </a:solidFill>
                <a:latin typeface="Roboto"/>
                <a:ea typeface="Roboto"/>
                <a:cs typeface="Roboto"/>
                <a:sym typeface="Roboto"/>
              </a:rPr>
            </a:br>
            <a:r>
              <a:rPr b="0" i="1" lang="en-US" sz="2000" u="none" cap="none" strike="noStrike">
                <a:solidFill>
                  <a:srgbClr val="CC0000"/>
                </a:solidFill>
                <a:latin typeface="Roboto"/>
                <a:ea typeface="Roboto"/>
                <a:cs typeface="Roboto"/>
                <a:sym typeface="Roboto"/>
              </a:rPr>
              <a:t>(NO CHURN)</a:t>
            </a:r>
            <a:endParaRPr b="0" i="0" sz="2000" u="none" cap="none" strike="noStrike">
              <a:solidFill>
                <a:schemeClr val="dk1"/>
              </a:solidFill>
              <a:latin typeface="Roboto"/>
              <a:ea typeface="Roboto"/>
              <a:cs typeface="Roboto"/>
              <a:sym typeface="Roboto"/>
            </a:endParaRPr>
          </a:p>
        </p:txBody>
      </p:sp>
      <p:sp>
        <p:nvSpPr>
          <p:cNvPr id="259" name="Google Shape;259;g299e73413ca_3_0"/>
          <p:cNvSpPr txBox="1"/>
          <p:nvPr/>
        </p:nvSpPr>
        <p:spPr>
          <a:xfrm>
            <a:off x="5335300" y="4680400"/>
            <a:ext cx="3385500" cy="1410300"/>
          </a:xfrm>
          <a:prstGeom prst="rect">
            <a:avLst/>
          </a:prstGeom>
          <a:noFill/>
          <a:ln cap="flat" cmpd="sng" w="19050">
            <a:solidFill>
              <a:srgbClr val="FF99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chemeClr val="dk1"/>
              </a:buClr>
              <a:buSzPts val="1100"/>
              <a:buFont typeface="Arial"/>
              <a:buNone/>
            </a:pPr>
            <a:r>
              <a:rPr b="1" i="0" lang="en-US" sz="2300" u="none" cap="none" strike="noStrike">
                <a:solidFill>
                  <a:schemeClr val="dk1"/>
                </a:solidFill>
                <a:latin typeface="Roboto"/>
                <a:ea typeface="Roboto"/>
                <a:cs typeface="Roboto"/>
                <a:sym typeface="Roboto"/>
              </a:rPr>
              <a:t>1011 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900"/>
              <a:buFont typeface="Arial"/>
              <a:buNone/>
            </a:pPr>
            <a:r>
              <a:rPr b="0" i="1" lang="en-US" sz="1900" u="none" cap="none" strike="noStrike">
                <a:solidFill>
                  <a:schemeClr val="dk1"/>
                </a:solidFill>
                <a:latin typeface="Roboto"/>
                <a:ea typeface="Roboto"/>
                <a:cs typeface="Roboto"/>
                <a:sym typeface="Roboto"/>
              </a:rPr>
              <a:t>Has an under-average CLTV value</a:t>
            </a:r>
            <a:endParaRPr b="0" i="1" sz="1900" u="none" cap="none" strike="noStrike">
              <a:solidFill>
                <a:srgbClr val="A72A1E"/>
              </a:solidFill>
              <a:latin typeface="Roboto"/>
              <a:ea typeface="Roboto"/>
              <a:cs typeface="Roboto"/>
              <a:sym typeface="Roboto"/>
            </a:endParaRPr>
          </a:p>
        </p:txBody>
      </p:sp>
      <p:sp>
        <p:nvSpPr>
          <p:cNvPr id="260" name="Google Shape;260;g299e73413ca_3_0"/>
          <p:cNvSpPr txBox="1"/>
          <p:nvPr/>
        </p:nvSpPr>
        <p:spPr>
          <a:xfrm>
            <a:off x="2044600" y="4680400"/>
            <a:ext cx="3076200" cy="1616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Roboto"/>
                <a:ea typeface="Roboto"/>
                <a:cs typeface="Roboto"/>
                <a:sym typeface="Roboto"/>
              </a:rPr>
              <a:t>858</a:t>
            </a:r>
            <a:r>
              <a:rPr b="0" i="0" lang="en-US" sz="2300" u="none" cap="none" strike="noStrike">
                <a:solidFill>
                  <a:schemeClr val="dk1"/>
                </a:solidFill>
                <a:latin typeface="Roboto"/>
                <a:ea typeface="Roboto"/>
                <a:cs typeface="Roboto"/>
                <a:sym typeface="Roboto"/>
              </a:rPr>
              <a:t> </a:t>
            </a:r>
            <a:r>
              <a:rPr b="1" i="0" lang="en-US" sz="2300" u="none" cap="none" strike="noStrike">
                <a:solidFill>
                  <a:schemeClr val="dk1"/>
                </a:solidFill>
                <a:latin typeface="Roboto"/>
                <a:ea typeface="Roboto"/>
                <a:cs typeface="Roboto"/>
                <a:sym typeface="Roboto"/>
              </a:rPr>
              <a:t>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Roboto"/>
                <a:ea typeface="Roboto"/>
                <a:cs typeface="Roboto"/>
                <a:sym typeface="Roboto"/>
              </a:rPr>
              <a:t> </a:t>
            </a:r>
            <a:r>
              <a:rPr b="0" i="1" lang="en-US" sz="1900" u="none" cap="none" strike="noStrike">
                <a:solidFill>
                  <a:schemeClr val="dk1"/>
                </a:solidFill>
                <a:latin typeface="Roboto"/>
                <a:ea typeface="Roboto"/>
                <a:cs typeface="Roboto"/>
                <a:sym typeface="Roboto"/>
              </a:rPr>
              <a:t>Has an above-average CLTV value</a:t>
            </a:r>
            <a:endParaRPr b="0" i="1" sz="1900" u="none" cap="none" strike="noStrike">
              <a:solidFill>
                <a:schemeClr val="dk1"/>
              </a:solidFill>
              <a:latin typeface="Roboto"/>
              <a:ea typeface="Roboto"/>
              <a:cs typeface="Roboto"/>
              <a:sym typeface="Roboto"/>
            </a:endParaRPr>
          </a:p>
        </p:txBody>
      </p:sp>
      <p:sp>
        <p:nvSpPr>
          <p:cNvPr id="261" name="Google Shape;261;g299e73413ca_3_0"/>
          <p:cNvSpPr txBox="1"/>
          <p:nvPr/>
        </p:nvSpPr>
        <p:spPr>
          <a:xfrm>
            <a:off x="2654200" y="6782425"/>
            <a:ext cx="3385500" cy="1526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Roboto"/>
                <a:ea typeface="Roboto"/>
                <a:cs typeface="Roboto"/>
                <a:sym typeface="Roboto"/>
              </a:rPr>
              <a:t>857 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900"/>
              <a:buFont typeface="Arial"/>
              <a:buNone/>
            </a:pPr>
            <a:r>
              <a:rPr b="0" i="1" lang="en-US" sz="1900" u="none" cap="none" strike="noStrike">
                <a:solidFill>
                  <a:schemeClr val="dk1"/>
                </a:solidFill>
                <a:latin typeface="Roboto"/>
                <a:ea typeface="Roboto"/>
                <a:cs typeface="Roboto"/>
                <a:sym typeface="Roboto"/>
              </a:rPr>
              <a:t>Has an under-average Tenure Months</a:t>
            </a:r>
            <a:endParaRPr b="0" i="1" sz="1900" u="none" cap="none" strike="noStrike">
              <a:solidFill>
                <a:srgbClr val="A72A1E"/>
              </a:solidFill>
              <a:latin typeface="Roboto"/>
              <a:ea typeface="Roboto"/>
              <a:cs typeface="Roboto"/>
              <a:sym typeface="Roboto"/>
            </a:endParaRPr>
          </a:p>
        </p:txBody>
      </p:sp>
      <p:sp>
        <p:nvSpPr>
          <p:cNvPr id="262" name="Google Shape;262;g299e73413ca_3_0"/>
          <p:cNvSpPr txBox="1"/>
          <p:nvPr/>
        </p:nvSpPr>
        <p:spPr>
          <a:xfrm>
            <a:off x="7650525" y="6782325"/>
            <a:ext cx="3385500" cy="1526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Roboto"/>
                <a:ea typeface="Roboto"/>
                <a:cs typeface="Roboto"/>
                <a:sym typeface="Roboto"/>
              </a:rPr>
              <a:t>154 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900"/>
              <a:buFont typeface="Arial"/>
              <a:buNone/>
            </a:pPr>
            <a:r>
              <a:rPr b="0" i="1" lang="en-US" sz="1900" u="none" cap="none" strike="noStrike">
                <a:solidFill>
                  <a:schemeClr val="dk1"/>
                </a:solidFill>
                <a:latin typeface="Roboto"/>
                <a:ea typeface="Roboto"/>
                <a:cs typeface="Roboto"/>
                <a:sym typeface="Roboto"/>
              </a:rPr>
              <a:t>Has an above-average  Tenure Months</a:t>
            </a:r>
            <a:endParaRPr b="0" i="1" sz="1900" u="none" cap="none" strike="noStrike">
              <a:solidFill>
                <a:srgbClr val="A72A1E"/>
              </a:solidFill>
              <a:latin typeface="Roboto"/>
              <a:ea typeface="Roboto"/>
              <a:cs typeface="Roboto"/>
              <a:sym typeface="Roboto"/>
            </a:endParaRPr>
          </a:p>
        </p:txBody>
      </p:sp>
      <p:sp>
        <p:nvSpPr>
          <p:cNvPr id="263" name="Google Shape;263;g299e73413ca_3_0"/>
          <p:cNvSpPr txBox="1"/>
          <p:nvPr/>
        </p:nvSpPr>
        <p:spPr>
          <a:xfrm>
            <a:off x="512200" y="8384925"/>
            <a:ext cx="3385500" cy="1616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Roboto"/>
                <a:ea typeface="Roboto"/>
                <a:cs typeface="Roboto"/>
                <a:sym typeface="Roboto"/>
              </a:rPr>
              <a:t>250 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900"/>
              <a:buFont typeface="Arial"/>
              <a:buNone/>
            </a:pPr>
            <a:r>
              <a:rPr b="0" i="1" lang="en-US" sz="1900" u="none" cap="none" strike="noStrike">
                <a:solidFill>
                  <a:schemeClr val="dk1"/>
                </a:solidFill>
                <a:latin typeface="Roboto"/>
                <a:ea typeface="Roboto"/>
                <a:cs typeface="Roboto"/>
                <a:sym typeface="Roboto"/>
              </a:rPr>
              <a:t>Has an under-average Monthly Purchases</a:t>
            </a:r>
            <a:endParaRPr b="0" i="1" sz="1900" u="none" cap="none" strike="noStrike">
              <a:solidFill>
                <a:srgbClr val="A72A1E"/>
              </a:solidFill>
              <a:latin typeface="Roboto"/>
              <a:ea typeface="Roboto"/>
              <a:cs typeface="Roboto"/>
              <a:sym typeface="Roboto"/>
            </a:endParaRPr>
          </a:p>
        </p:txBody>
      </p:sp>
      <p:cxnSp>
        <p:nvCxnSpPr>
          <p:cNvPr id="264" name="Google Shape;264;g299e73413ca_3_0"/>
          <p:cNvCxnSpPr>
            <a:stCxn id="256" idx="2"/>
            <a:endCxn id="257" idx="0"/>
          </p:cNvCxnSpPr>
          <p:nvPr/>
        </p:nvCxnSpPr>
        <p:spPr>
          <a:xfrm rot="5400000">
            <a:off x="6650800" y="972425"/>
            <a:ext cx="1143000" cy="35886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265" name="Google Shape;265;g299e73413ca_3_0"/>
          <p:cNvCxnSpPr>
            <a:stCxn id="256" idx="2"/>
            <a:endCxn id="258" idx="0"/>
          </p:cNvCxnSpPr>
          <p:nvPr/>
        </p:nvCxnSpPr>
        <p:spPr>
          <a:xfrm flipH="1" rot="-5400000">
            <a:off x="10001800" y="1210025"/>
            <a:ext cx="1295400" cy="3265800"/>
          </a:xfrm>
          <a:prstGeom prst="bentConnector3">
            <a:avLst>
              <a:gd fmla="val 43311" name="adj1"/>
            </a:avLst>
          </a:prstGeom>
          <a:noFill/>
          <a:ln cap="flat" cmpd="sng" w="9525">
            <a:solidFill>
              <a:schemeClr val="dk1"/>
            </a:solidFill>
            <a:prstDash val="solid"/>
            <a:round/>
            <a:headEnd len="sm" w="sm" type="none"/>
            <a:tailEnd len="med" w="med" type="triangle"/>
          </a:ln>
        </p:spPr>
      </p:cxnSp>
      <p:cxnSp>
        <p:nvCxnSpPr>
          <p:cNvPr id="266" name="Google Shape;266;g299e73413ca_3_0"/>
          <p:cNvCxnSpPr>
            <a:stCxn id="257" idx="2"/>
            <a:endCxn id="260" idx="0"/>
          </p:cNvCxnSpPr>
          <p:nvPr/>
        </p:nvCxnSpPr>
        <p:spPr>
          <a:xfrm rot="5400000">
            <a:off x="4200550" y="3453100"/>
            <a:ext cx="609600" cy="18450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267" name="Google Shape;267;g299e73413ca_3_0"/>
          <p:cNvCxnSpPr>
            <a:stCxn id="257" idx="2"/>
            <a:endCxn id="259" idx="0"/>
          </p:cNvCxnSpPr>
          <p:nvPr/>
        </p:nvCxnSpPr>
        <p:spPr>
          <a:xfrm flipH="1" rot="-5400000">
            <a:off x="5923150" y="3575500"/>
            <a:ext cx="609600" cy="16002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268" name="Google Shape;268;g299e73413ca_3_0"/>
          <p:cNvCxnSpPr>
            <a:stCxn id="259" idx="2"/>
            <a:endCxn id="261" idx="0"/>
          </p:cNvCxnSpPr>
          <p:nvPr/>
        </p:nvCxnSpPr>
        <p:spPr>
          <a:xfrm rot="5400000">
            <a:off x="5341600" y="5096050"/>
            <a:ext cx="691800" cy="2681100"/>
          </a:xfrm>
          <a:prstGeom prst="bentConnector3">
            <a:avLst>
              <a:gd fmla="val 49995" name="adj1"/>
            </a:avLst>
          </a:prstGeom>
          <a:noFill/>
          <a:ln cap="flat" cmpd="sng" w="9525">
            <a:solidFill>
              <a:schemeClr val="dk1"/>
            </a:solidFill>
            <a:prstDash val="solid"/>
            <a:round/>
            <a:headEnd len="sm" w="sm" type="none"/>
            <a:tailEnd len="med" w="med" type="triangle"/>
          </a:ln>
        </p:spPr>
      </p:cxnSp>
      <p:cxnSp>
        <p:nvCxnSpPr>
          <p:cNvPr id="269" name="Google Shape;269;g299e73413ca_3_0"/>
          <p:cNvCxnSpPr>
            <a:stCxn id="259" idx="2"/>
            <a:endCxn id="262" idx="0"/>
          </p:cNvCxnSpPr>
          <p:nvPr/>
        </p:nvCxnSpPr>
        <p:spPr>
          <a:xfrm flipH="1" rot="-5400000">
            <a:off x="7839850" y="5278900"/>
            <a:ext cx="691500" cy="2315100"/>
          </a:xfrm>
          <a:prstGeom prst="bentConnector3">
            <a:avLst>
              <a:gd fmla="val 50009" name="adj1"/>
            </a:avLst>
          </a:prstGeom>
          <a:noFill/>
          <a:ln cap="flat" cmpd="sng" w="9525">
            <a:solidFill>
              <a:schemeClr val="dk1"/>
            </a:solidFill>
            <a:prstDash val="solid"/>
            <a:round/>
            <a:headEnd len="sm" w="sm" type="none"/>
            <a:tailEnd len="med" w="med" type="triangle"/>
          </a:ln>
        </p:spPr>
      </p:cxnSp>
      <p:sp>
        <p:nvSpPr>
          <p:cNvPr id="270" name="Google Shape;270;g299e73413ca_3_0"/>
          <p:cNvSpPr txBox="1"/>
          <p:nvPr/>
        </p:nvSpPr>
        <p:spPr>
          <a:xfrm>
            <a:off x="10712250" y="7706575"/>
            <a:ext cx="7575900" cy="2580300"/>
          </a:xfrm>
          <a:prstGeom prst="rect">
            <a:avLst/>
          </a:prstGeom>
          <a:solidFill>
            <a:srgbClr val="E8E8E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Roboto"/>
                <a:ea typeface="Roboto"/>
                <a:cs typeface="Roboto"/>
                <a:sym typeface="Roboto"/>
              </a:rPr>
              <a:t>Insight:</a:t>
            </a:r>
            <a:endParaRPr b="1" i="0" sz="2400" u="none" cap="none" strike="noStrike">
              <a:solidFill>
                <a:schemeClr val="dk1"/>
              </a:solidFill>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b="0" i="0" lang="en-US" sz="1700" u="none" cap="none" strike="noStrike">
                <a:solidFill>
                  <a:schemeClr val="dk1"/>
                </a:solidFill>
                <a:latin typeface="Roboto"/>
                <a:ea typeface="Roboto"/>
                <a:cs typeface="Roboto"/>
                <a:sym typeface="Roboto"/>
              </a:rPr>
              <a:t>Of the </a:t>
            </a:r>
            <a:r>
              <a:rPr b="0" i="0" lang="en-US" sz="1700" u="none" cap="none" strike="noStrike">
                <a:solidFill>
                  <a:srgbClr val="FF0000"/>
                </a:solidFill>
                <a:latin typeface="Roboto"/>
                <a:ea typeface="Roboto"/>
                <a:cs typeface="Roboto"/>
                <a:sym typeface="Roboto"/>
              </a:rPr>
              <a:t>churned customers</a:t>
            </a:r>
            <a:r>
              <a:rPr b="0" i="0" lang="en-US" sz="1700" u="none" cap="none" strike="noStrike">
                <a:solidFill>
                  <a:schemeClr val="dk1"/>
                </a:solidFill>
                <a:latin typeface="Roboto"/>
                <a:ea typeface="Roboto"/>
                <a:cs typeface="Roboto"/>
                <a:sym typeface="Roboto"/>
              </a:rPr>
              <a:t>, 1011 show lower CLTV, potentially impacting long-term profitability. Additionally, 857 had below-average tenure, indicates </a:t>
            </a:r>
            <a:r>
              <a:rPr b="1" i="0" lang="en-US" sz="1700" u="none" cap="none" strike="noStrike">
                <a:solidFill>
                  <a:schemeClr val="dk1"/>
                </a:solidFill>
                <a:latin typeface="Roboto"/>
                <a:ea typeface="Roboto"/>
                <a:cs typeface="Roboto"/>
                <a:sym typeface="Roboto"/>
              </a:rPr>
              <a:t>new joiners</a:t>
            </a:r>
            <a:r>
              <a:rPr b="0" i="0" lang="en-US" sz="1700" u="none" cap="none" strike="noStrike">
                <a:solidFill>
                  <a:schemeClr val="dk1"/>
                </a:solidFill>
                <a:latin typeface="Roboto"/>
                <a:ea typeface="Roboto"/>
                <a:cs typeface="Roboto"/>
                <a:sym typeface="Roboto"/>
              </a:rPr>
              <a:t> and likely </a:t>
            </a:r>
            <a:r>
              <a:rPr b="1" i="0" lang="en-US" sz="1700" u="none" cap="none" strike="noStrike">
                <a:solidFill>
                  <a:schemeClr val="dk1"/>
                </a:solidFill>
                <a:latin typeface="Roboto"/>
                <a:ea typeface="Roboto"/>
                <a:cs typeface="Roboto"/>
                <a:sym typeface="Roboto"/>
              </a:rPr>
              <a:t>affecting loyalty</a:t>
            </a:r>
            <a:r>
              <a:rPr b="0" i="0" lang="en-US" sz="1700" u="none" cap="none" strike="noStrike">
                <a:solidFill>
                  <a:schemeClr val="dk1"/>
                </a:solidFill>
                <a:latin typeface="Roboto"/>
                <a:ea typeface="Roboto"/>
                <a:cs typeface="Roboto"/>
                <a:sym typeface="Roboto"/>
              </a:rPr>
              <a:t>, while 607, despite churning, represent a </a:t>
            </a:r>
            <a:r>
              <a:rPr b="1" i="0" lang="en-US" sz="1700" u="none" cap="none" strike="noStrike">
                <a:solidFill>
                  <a:schemeClr val="dk1"/>
                </a:solidFill>
                <a:latin typeface="Roboto"/>
                <a:ea typeface="Roboto"/>
                <a:cs typeface="Roboto"/>
                <a:sym typeface="Roboto"/>
              </a:rPr>
              <a:t>high-value segment</a:t>
            </a:r>
            <a:r>
              <a:rPr b="0" i="0" lang="en-US" sz="1700" u="none" cap="none" strike="noStrike">
                <a:solidFill>
                  <a:schemeClr val="dk1"/>
                </a:solidFill>
                <a:latin typeface="Roboto"/>
                <a:ea typeface="Roboto"/>
                <a:cs typeface="Roboto"/>
                <a:sym typeface="Roboto"/>
              </a:rPr>
              <a:t> with above-average monthly purchases.</a:t>
            </a:r>
            <a:endParaRPr b="0" i="0" sz="17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b="0" i="0" lang="en-US" sz="1700" u="none" cap="none" strike="noStrike">
                <a:solidFill>
                  <a:schemeClr val="dk1"/>
                </a:solidFill>
                <a:latin typeface="Roboto"/>
                <a:ea typeface="Roboto"/>
                <a:cs typeface="Roboto"/>
                <a:sym typeface="Roboto"/>
              </a:rPr>
              <a:t>Most of the churn customers come </a:t>
            </a:r>
            <a:r>
              <a:rPr b="1" i="0" lang="en-US" sz="1700" u="none" cap="none" strike="noStrike">
                <a:solidFill>
                  <a:schemeClr val="dk1"/>
                </a:solidFill>
                <a:latin typeface="Roboto"/>
                <a:ea typeface="Roboto"/>
                <a:cs typeface="Roboto"/>
                <a:sym typeface="Roboto"/>
              </a:rPr>
              <a:t>from Jakarta</a:t>
            </a:r>
            <a:r>
              <a:rPr b="0" i="0" lang="en-US" sz="1700" u="none" cap="none" strike="noStrike">
                <a:solidFill>
                  <a:schemeClr val="dk1"/>
                </a:solidFill>
                <a:latin typeface="Roboto"/>
                <a:ea typeface="Roboto"/>
                <a:cs typeface="Roboto"/>
                <a:sym typeface="Roboto"/>
              </a:rPr>
              <a:t> as many as </a:t>
            </a:r>
            <a:r>
              <a:rPr b="1" i="0" lang="en-US" sz="1700" u="none" cap="none" strike="noStrike">
                <a:solidFill>
                  <a:schemeClr val="dk1"/>
                </a:solidFill>
                <a:latin typeface="Roboto"/>
                <a:ea typeface="Roboto"/>
                <a:cs typeface="Roboto"/>
                <a:sym typeface="Roboto"/>
              </a:rPr>
              <a:t>1323</a:t>
            </a:r>
            <a:r>
              <a:rPr b="0" i="0" lang="en-US" sz="1700" u="none" cap="none" strike="noStrike">
                <a:solidFill>
                  <a:schemeClr val="dk1"/>
                </a:solidFill>
                <a:latin typeface="Roboto"/>
                <a:ea typeface="Roboto"/>
                <a:cs typeface="Roboto"/>
                <a:sym typeface="Roboto"/>
              </a:rPr>
              <a:t> customers and </a:t>
            </a:r>
            <a:r>
              <a:rPr b="1" i="0" lang="en-US" sz="1700" u="none" cap="none" strike="noStrike">
                <a:solidFill>
                  <a:schemeClr val="dk1"/>
                </a:solidFill>
                <a:latin typeface="Roboto"/>
                <a:ea typeface="Roboto"/>
                <a:cs typeface="Roboto"/>
                <a:sym typeface="Roboto"/>
              </a:rPr>
              <a:t>use high end device</a:t>
            </a:r>
            <a:r>
              <a:rPr b="0" i="0" lang="en-US" sz="1700" u="none" cap="none" strike="noStrike">
                <a:solidFill>
                  <a:schemeClr val="dk1"/>
                </a:solidFill>
                <a:latin typeface="Roboto"/>
                <a:ea typeface="Roboto"/>
                <a:cs typeface="Roboto"/>
                <a:sym typeface="Roboto"/>
              </a:rPr>
              <a:t> class.</a:t>
            </a:r>
            <a:endParaRPr b="0" i="0" sz="1700" u="none" cap="none" strike="noStrike">
              <a:solidFill>
                <a:schemeClr val="dk1"/>
              </a:solidFill>
              <a:latin typeface="Roboto"/>
              <a:ea typeface="Roboto"/>
              <a:cs typeface="Roboto"/>
              <a:sym typeface="Roboto"/>
            </a:endParaRPr>
          </a:p>
        </p:txBody>
      </p:sp>
      <p:sp>
        <p:nvSpPr>
          <p:cNvPr id="271" name="Google Shape;271;g299e73413ca_3_0"/>
          <p:cNvSpPr txBox="1"/>
          <p:nvPr/>
        </p:nvSpPr>
        <p:spPr>
          <a:xfrm>
            <a:off x="13123300" y="2010825"/>
            <a:ext cx="5300700" cy="3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Roboto"/>
                <a:ea typeface="Roboto"/>
                <a:cs typeface="Roboto"/>
                <a:sym typeface="Roboto"/>
              </a:rPr>
              <a:t>Churned Customer Demographics</a:t>
            </a:r>
            <a:endParaRPr b="1" i="0" sz="2500" u="none" cap="none" strike="noStrike">
              <a:solidFill>
                <a:schemeClr val="dk1"/>
              </a:solidFill>
              <a:latin typeface="Roboto"/>
              <a:ea typeface="Roboto"/>
              <a:cs typeface="Roboto"/>
              <a:sym typeface="Roboto"/>
            </a:endParaRPr>
          </a:p>
        </p:txBody>
      </p:sp>
      <p:sp>
        <p:nvSpPr>
          <p:cNvPr id="272" name="Google Shape;272;g299e73413ca_3_0"/>
          <p:cNvSpPr txBox="1"/>
          <p:nvPr/>
        </p:nvSpPr>
        <p:spPr>
          <a:xfrm>
            <a:off x="4230400" y="8384925"/>
            <a:ext cx="3385500" cy="1616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Roboto"/>
                <a:ea typeface="Roboto"/>
                <a:cs typeface="Roboto"/>
                <a:sym typeface="Roboto"/>
              </a:rPr>
              <a:t>607 Unique Cust ID</a:t>
            </a:r>
            <a:endParaRPr b="1" i="0" sz="23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900"/>
              <a:buFont typeface="Arial"/>
              <a:buNone/>
            </a:pPr>
            <a:r>
              <a:rPr b="0" i="1" lang="en-US" sz="1900" u="none" cap="none" strike="noStrike">
                <a:solidFill>
                  <a:schemeClr val="dk1"/>
                </a:solidFill>
                <a:latin typeface="Roboto"/>
                <a:ea typeface="Roboto"/>
                <a:cs typeface="Roboto"/>
                <a:sym typeface="Roboto"/>
              </a:rPr>
              <a:t>Has an above-average Monthly Purchases</a:t>
            </a:r>
            <a:endParaRPr b="0" i="1" sz="1900" u="none" cap="none" strike="noStrike">
              <a:solidFill>
                <a:srgbClr val="A72A1E"/>
              </a:solidFill>
              <a:latin typeface="Roboto"/>
              <a:ea typeface="Roboto"/>
              <a:cs typeface="Roboto"/>
              <a:sym typeface="Roboto"/>
            </a:endParaRPr>
          </a:p>
        </p:txBody>
      </p:sp>
      <p:cxnSp>
        <p:nvCxnSpPr>
          <p:cNvPr id="273" name="Google Shape;273;g299e73413ca_3_0"/>
          <p:cNvCxnSpPr/>
          <p:nvPr/>
        </p:nvCxnSpPr>
        <p:spPr>
          <a:xfrm flipH="1">
            <a:off x="2385400" y="8055875"/>
            <a:ext cx="1845000" cy="609600"/>
          </a:xfrm>
          <a:prstGeom prst="bentConnector3">
            <a:avLst>
              <a:gd fmla="val 0" name="adj1"/>
            </a:avLst>
          </a:prstGeom>
          <a:noFill/>
          <a:ln cap="flat" cmpd="sng" w="9525">
            <a:solidFill>
              <a:schemeClr val="dk1"/>
            </a:solidFill>
            <a:prstDash val="solid"/>
            <a:round/>
            <a:headEnd len="sm" w="sm" type="none"/>
            <a:tailEnd len="med" w="med" type="triangle"/>
          </a:ln>
        </p:spPr>
      </p:cxnSp>
      <p:cxnSp>
        <p:nvCxnSpPr>
          <p:cNvPr id="274" name="Google Shape;274;g299e73413ca_3_0"/>
          <p:cNvCxnSpPr/>
          <p:nvPr/>
        </p:nvCxnSpPr>
        <p:spPr>
          <a:xfrm>
            <a:off x="4230400" y="8055875"/>
            <a:ext cx="1600200" cy="609600"/>
          </a:xfrm>
          <a:prstGeom prst="bentConnector3">
            <a:avLst>
              <a:gd fmla="val 0" name="adj1"/>
            </a:avLst>
          </a:prstGeom>
          <a:noFill/>
          <a:ln cap="flat" cmpd="sng" w="9525">
            <a:solidFill>
              <a:schemeClr val="dk1"/>
            </a:solidFill>
            <a:prstDash val="solid"/>
            <a:round/>
            <a:headEnd len="sm" w="sm" type="none"/>
            <a:tailEnd len="med" w="med" type="triangle"/>
          </a:ln>
        </p:spPr>
      </p:cxnSp>
      <p:pic>
        <p:nvPicPr>
          <p:cNvPr id="275" name="Google Shape;275;g299e73413ca_3_0"/>
          <p:cNvPicPr preferRelativeResize="0"/>
          <p:nvPr/>
        </p:nvPicPr>
        <p:blipFill rotWithShape="1">
          <a:blip r:embed="rId4">
            <a:alphaModFix/>
          </a:blip>
          <a:srcRect b="0" l="0" r="0" t="0"/>
          <a:stretch/>
        </p:blipFill>
        <p:spPr>
          <a:xfrm>
            <a:off x="13963650" y="2535400"/>
            <a:ext cx="3837915" cy="5094975"/>
          </a:xfrm>
          <a:prstGeom prst="rect">
            <a:avLst/>
          </a:prstGeom>
          <a:noFill/>
          <a:ln>
            <a:noFill/>
          </a:ln>
        </p:spPr>
      </p:pic>
      <p:sp>
        <p:nvSpPr>
          <p:cNvPr id="276" name="Google Shape;276;g299e73413ca_3_0"/>
          <p:cNvSpPr txBox="1"/>
          <p:nvPr/>
        </p:nvSpPr>
        <p:spPr>
          <a:xfrm>
            <a:off x="102975" y="9824800"/>
            <a:ext cx="559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Notes:</a:t>
            </a:r>
            <a:r>
              <a:rPr b="0" i="0" lang="en-US" sz="1200" u="none" cap="none" strike="noStrike">
                <a:solidFill>
                  <a:srgbClr val="374151"/>
                </a:solidFill>
                <a:highlight>
                  <a:srgbClr val="F7F7F8"/>
                </a:highlight>
                <a:latin typeface="Roboto"/>
                <a:ea typeface="Roboto"/>
                <a:cs typeface="Roboto"/>
                <a:sym typeface="Roboto"/>
              </a:rPr>
              <a:t>The average was calculated using data from all users in the dataset.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9a07955013_1_13" title="Microsoft Power BI"/>
          <p:cNvPicPr preferRelativeResize="0"/>
          <p:nvPr/>
        </p:nvPicPr>
        <p:blipFill rotWithShape="1">
          <a:blip r:embed="rId3">
            <a:alphaModFix/>
          </a:blip>
          <a:srcRect b="0" l="0" r="0" t="0"/>
          <a:stretch/>
        </p:blipFill>
        <p:spPr>
          <a:xfrm>
            <a:off x="261257" y="0"/>
            <a:ext cx="17481705" cy="937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29a07955013_1_17" title="Microsoft Power BI"/>
          <p:cNvPicPr preferRelativeResize="0"/>
          <p:nvPr/>
        </p:nvPicPr>
        <p:blipFill rotWithShape="1">
          <a:blip r:embed="rId3">
            <a:alphaModFix/>
          </a:blip>
          <a:srcRect b="0" l="0" r="0" t="0"/>
          <a:stretch/>
        </p:blipFill>
        <p:spPr>
          <a:xfrm>
            <a:off x="0" y="0"/>
            <a:ext cx="18288000" cy="9025116"/>
          </a:xfrm>
          <a:prstGeom prst="rect">
            <a:avLst/>
          </a:prstGeom>
          <a:noFill/>
          <a:ln>
            <a:noFill/>
          </a:ln>
        </p:spPr>
      </p:pic>
      <p:pic>
        <p:nvPicPr>
          <p:cNvPr id="287" name="Google Shape;287;g29a07955013_1_17"/>
          <p:cNvPicPr preferRelativeResize="0"/>
          <p:nvPr/>
        </p:nvPicPr>
        <p:blipFill rotWithShape="1">
          <a:blip r:embed="rId4">
            <a:alphaModFix/>
          </a:blip>
          <a:srcRect b="0" l="0" r="0" t="0"/>
          <a:stretch/>
        </p:blipFill>
        <p:spPr>
          <a:xfrm>
            <a:off x="970975" y="3936954"/>
            <a:ext cx="4345636" cy="3604740"/>
          </a:xfrm>
          <a:prstGeom prst="rect">
            <a:avLst/>
          </a:prstGeom>
          <a:noFill/>
          <a:ln>
            <a:noFill/>
          </a:ln>
        </p:spPr>
      </p:pic>
      <p:pic>
        <p:nvPicPr>
          <p:cNvPr id="288" name="Google Shape;288;g29a07955013_1_17"/>
          <p:cNvPicPr preferRelativeResize="0"/>
          <p:nvPr/>
        </p:nvPicPr>
        <p:blipFill rotWithShape="1">
          <a:blip r:embed="rId5">
            <a:alphaModFix/>
          </a:blip>
          <a:srcRect b="0" l="0" r="0" t="0"/>
          <a:stretch/>
        </p:blipFill>
        <p:spPr>
          <a:xfrm>
            <a:off x="6796075" y="3860752"/>
            <a:ext cx="4444200" cy="3604740"/>
          </a:xfrm>
          <a:prstGeom prst="rect">
            <a:avLst/>
          </a:prstGeom>
          <a:noFill/>
          <a:ln>
            <a:noFill/>
          </a:ln>
        </p:spPr>
      </p:pic>
      <p:pic>
        <p:nvPicPr>
          <p:cNvPr id="289" name="Google Shape;289;g29a07955013_1_17"/>
          <p:cNvPicPr preferRelativeResize="0"/>
          <p:nvPr/>
        </p:nvPicPr>
        <p:blipFill rotWithShape="1">
          <a:blip r:embed="rId6">
            <a:alphaModFix/>
          </a:blip>
          <a:srcRect b="0" l="0" r="0" t="0"/>
          <a:stretch/>
        </p:blipFill>
        <p:spPr>
          <a:xfrm>
            <a:off x="12644198" y="3860753"/>
            <a:ext cx="4345625" cy="3604742"/>
          </a:xfrm>
          <a:prstGeom prst="rect">
            <a:avLst/>
          </a:prstGeom>
          <a:noFill/>
          <a:ln>
            <a:noFill/>
          </a:ln>
        </p:spPr>
      </p:pic>
      <p:sp>
        <p:nvSpPr>
          <p:cNvPr id="290" name="Google Shape;290;g29a07955013_1_17"/>
          <p:cNvSpPr txBox="1"/>
          <p:nvPr/>
        </p:nvSpPr>
        <p:spPr>
          <a:xfrm>
            <a:off x="0" y="8701951"/>
            <a:ext cx="18288000" cy="1585049"/>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500" u="none" cap="none" strike="noStrike">
                <a:solidFill>
                  <a:srgbClr val="000000"/>
                </a:solidFill>
                <a:latin typeface="Roboto"/>
                <a:ea typeface="Roboto"/>
                <a:cs typeface="Roboto"/>
                <a:sym typeface="Roboto"/>
              </a:rPr>
              <a:t>Insights:</a:t>
            </a:r>
            <a:endParaRPr b="1" i="0" sz="2500" u="none" cap="none" strike="noStrike">
              <a:solidFill>
                <a:srgbClr val="000000"/>
              </a:solidFill>
              <a:latin typeface="Roboto"/>
              <a:ea typeface="Roboto"/>
              <a:cs typeface="Roboto"/>
              <a:sym typeface="Roboto"/>
            </a:endParaRPr>
          </a:p>
          <a:p>
            <a:pPr indent="-114300" lvl="0" marL="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Roboto"/>
                <a:ea typeface="Roboto"/>
                <a:cs typeface="Roboto"/>
                <a:sym typeface="Roboto"/>
              </a:rPr>
              <a:t>New Joiners and Churn: </a:t>
            </a:r>
            <a:r>
              <a:rPr b="0" i="0" lang="en-US" sz="1800" u="none" cap="none" strike="noStrike">
                <a:solidFill>
                  <a:srgbClr val="000000"/>
                </a:solidFill>
                <a:latin typeface="Roboto"/>
                <a:ea typeface="Roboto"/>
                <a:cs typeface="Roboto"/>
                <a:sym typeface="Roboto"/>
              </a:rPr>
              <a:t>A significant proportion of churned customers are new joiners with tenures under a year, indicating a vulnerability among recently acquired customers.</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114300" lvl="0" marL="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Roboto"/>
                <a:ea typeface="Roboto"/>
                <a:cs typeface="Roboto"/>
                <a:sym typeface="Roboto"/>
              </a:rPr>
              <a:t>Monthly Sales and Churn</a:t>
            </a:r>
            <a:r>
              <a:rPr b="0" i="0" lang="en-US" sz="1800" u="none" cap="none" strike="noStrike">
                <a:solidFill>
                  <a:srgbClr val="000000"/>
                </a:solidFill>
                <a:latin typeface="Roboto"/>
                <a:ea typeface="Roboto"/>
                <a:cs typeface="Roboto"/>
                <a:sym typeface="Roboto"/>
              </a:rPr>
              <a:t>: Despite good monthly sales among churned customers (above average), their retention remains a challenge, hinting at factors beyond sales impacting churn.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9a343f9ccc_0_9"/>
          <p:cNvSpPr/>
          <p:nvPr/>
        </p:nvSpPr>
        <p:spPr>
          <a:xfrm rot="2924806">
            <a:off x="10975391" y="-1049575"/>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sp>
      <p:pic>
        <p:nvPicPr>
          <p:cNvPr id="296" name="Google Shape;296;g29a343f9ccc_0_9" title="Churned Customer Summary.mp4">
            <a:hlinkClick r:id="rId4"/>
          </p:cNvPr>
          <p:cNvPicPr preferRelativeResize="0"/>
          <p:nvPr/>
        </p:nvPicPr>
        <p:blipFill>
          <a:blip r:embed="rId5">
            <a:alphaModFix/>
          </a:blip>
          <a:stretch>
            <a:fillRect/>
          </a:stretch>
        </p:blipFill>
        <p:spPr>
          <a:xfrm>
            <a:off x="1092200" y="1577400"/>
            <a:ext cx="14813050" cy="7776826"/>
          </a:xfrm>
          <a:prstGeom prst="rect">
            <a:avLst/>
          </a:prstGeom>
          <a:noFill/>
          <a:ln>
            <a:noFill/>
          </a:ln>
        </p:spPr>
      </p:pic>
      <p:sp>
        <p:nvSpPr>
          <p:cNvPr id="297" name="Google Shape;297;g29a343f9ccc_0_9"/>
          <p:cNvSpPr txBox="1"/>
          <p:nvPr/>
        </p:nvSpPr>
        <p:spPr>
          <a:xfrm>
            <a:off x="1092200" y="9535650"/>
            <a:ext cx="81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6"/>
              </a:rPr>
              <a:t>Churned Customer Summary Dashboard</a:t>
            </a:r>
            <a:r>
              <a:rPr lang="en-US"/>
              <a:t> </a:t>
            </a:r>
            <a:endParaRPr/>
          </a:p>
        </p:txBody>
      </p:sp>
      <p:sp>
        <p:nvSpPr>
          <p:cNvPr id="298" name="Google Shape;298;g29a343f9ccc_0_9"/>
          <p:cNvSpPr txBox="1"/>
          <p:nvPr/>
        </p:nvSpPr>
        <p:spPr>
          <a:xfrm>
            <a:off x="1045600" y="484000"/>
            <a:ext cx="138654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lang="en-US" sz="4343">
                <a:solidFill>
                  <a:srgbClr val="010101"/>
                </a:solidFill>
              </a:rPr>
              <a:t>EVIDENCE CUSTOMER PROFILING DASHBOARD</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02" name="Shape 302"/>
        <p:cNvGrpSpPr/>
        <p:nvPr/>
      </p:nvGrpSpPr>
      <p:grpSpPr>
        <a:xfrm>
          <a:off x="0" y="0"/>
          <a:ext cx="0" cy="0"/>
          <a:chOff x="0" y="0"/>
          <a:chExt cx="0" cy="0"/>
        </a:xfrm>
      </p:grpSpPr>
      <p:sp>
        <p:nvSpPr>
          <p:cNvPr id="303" name="Google Shape;303;g29a07955013_1_21"/>
          <p:cNvSpPr/>
          <p:nvPr/>
        </p:nvSpPr>
        <p:spPr>
          <a:xfrm rot="2924806">
            <a:off x="10975391" y="-1049575"/>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sp>
      <p:sp>
        <p:nvSpPr>
          <p:cNvPr id="304" name="Google Shape;304;g29a07955013_1_21"/>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 DEEP DIVE ANALYSIS</a:t>
            </a:r>
            <a:endParaRPr b="0" i="0" sz="500" u="none" cap="none" strike="noStrike">
              <a:solidFill>
                <a:srgbClr val="000000"/>
              </a:solidFill>
              <a:latin typeface="Arial"/>
              <a:ea typeface="Arial"/>
              <a:cs typeface="Arial"/>
              <a:sym typeface="Arial"/>
            </a:endParaRPr>
          </a:p>
        </p:txBody>
      </p:sp>
      <p:sp>
        <p:nvSpPr>
          <p:cNvPr id="305" name="Google Shape;305;g29a07955013_1_21"/>
          <p:cNvSpPr txBox="1"/>
          <p:nvPr/>
        </p:nvSpPr>
        <p:spPr>
          <a:xfrm>
            <a:off x="12548800" y="2150533"/>
            <a:ext cx="5034600" cy="436304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800" u="none" cap="none" strike="noStrike">
                <a:solidFill>
                  <a:schemeClr val="dk1"/>
                </a:solidFill>
                <a:latin typeface="Roboto"/>
                <a:ea typeface="Roboto"/>
                <a:cs typeface="Roboto"/>
                <a:sym typeface="Roboto"/>
              </a:rPr>
              <a:t>PRODUCT</a:t>
            </a:r>
            <a:endParaRPr b="0" i="0" sz="2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Roboto"/>
                <a:ea typeface="Roboto"/>
                <a:cs typeface="Roboto"/>
                <a:sym typeface="Roboto"/>
              </a:rPr>
              <a:t>The analysis of product-specific churn rates reveals </a:t>
            </a:r>
            <a:r>
              <a:rPr b="0" i="0" lang="en-US" sz="1800" u="none" cap="none" strike="noStrike">
                <a:solidFill>
                  <a:schemeClr val="dk1"/>
                </a:solidFill>
                <a:highlight>
                  <a:srgbClr val="F0A787"/>
                </a:highlight>
                <a:latin typeface="Roboto"/>
                <a:ea typeface="Roboto"/>
                <a:cs typeface="Roboto"/>
                <a:sym typeface="Roboto"/>
              </a:rPr>
              <a:t>distinct patterns across various offerings.</a:t>
            </a:r>
            <a:r>
              <a:rPr b="0" i="0" lang="en-US" sz="1800" u="none" cap="none" strike="noStrike">
                <a:solidFill>
                  <a:schemeClr val="dk1"/>
                </a:solidFill>
                <a:latin typeface="Roboto"/>
                <a:ea typeface="Roboto"/>
                <a:cs typeface="Roboto"/>
                <a:sym typeface="Roboto"/>
              </a:rPr>
              <a:t>  Notably, users of the </a:t>
            </a:r>
            <a:r>
              <a:rPr b="0" i="0" lang="en-US" sz="1800" u="none" cap="none" strike="noStrike">
                <a:solidFill>
                  <a:schemeClr val="dk1"/>
                </a:solidFill>
                <a:highlight>
                  <a:srgbClr val="F0A787"/>
                </a:highlight>
                <a:latin typeface="Roboto"/>
                <a:ea typeface="Roboto"/>
                <a:cs typeface="Roboto"/>
                <a:sym typeface="Roboto"/>
              </a:rPr>
              <a:t>Education Product exhibit a relatively lower churn rate at 22.7%</a:t>
            </a:r>
            <a:r>
              <a:rPr b="0" i="0" lang="en-US" sz="1800" u="none" cap="none" strike="noStrike">
                <a:solidFill>
                  <a:schemeClr val="dk1"/>
                </a:solidFill>
                <a:latin typeface="Roboto"/>
                <a:ea typeface="Roboto"/>
                <a:cs typeface="Roboto"/>
                <a:sym typeface="Roboto"/>
              </a:rPr>
              <a:t>, whereas those who do not utilize the product experience a higher churn rate of 39.6%. Similarly, </a:t>
            </a:r>
            <a:r>
              <a:rPr b="0" i="0" lang="en-US" sz="1800" u="none" cap="none" strike="noStrike">
                <a:solidFill>
                  <a:schemeClr val="dk1"/>
                </a:solidFill>
                <a:highlight>
                  <a:srgbClr val="F0A787"/>
                </a:highlight>
                <a:latin typeface="Roboto"/>
                <a:ea typeface="Roboto"/>
                <a:cs typeface="Roboto"/>
                <a:sym typeface="Roboto"/>
              </a:rPr>
              <a:t>the Games Product demonstrates a lower churn rate of 14.6% among users</a:t>
            </a:r>
            <a:r>
              <a:rPr b="0" i="0" lang="en-US" sz="1800" u="none" cap="none" strike="noStrike">
                <a:solidFill>
                  <a:schemeClr val="dk1"/>
                </a:solidFill>
                <a:latin typeface="Roboto"/>
                <a:ea typeface="Roboto"/>
                <a:cs typeface="Roboto"/>
                <a:sym typeface="Roboto"/>
              </a:rPr>
              <a:t>, while non-users face a higher rate of 41.7%.  </a:t>
            </a:r>
            <a:r>
              <a:rPr b="0" i="0" lang="en-US" sz="1800" u="none" cap="none" strike="noStrike">
                <a:solidFill>
                  <a:schemeClr val="dk1"/>
                </a:solidFill>
                <a:highlight>
                  <a:srgbClr val="F0A787"/>
                </a:highlight>
                <a:latin typeface="Roboto"/>
                <a:ea typeface="Roboto"/>
                <a:cs typeface="Roboto"/>
                <a:sym typeface="Roboto"/>
              </a:rPr>
              <a:t>The Music Product follows a comparable trend, with a churn rate of 21.5% </a:t>
            </a:r>
            <a:r>
              <a:rPr b="0" i="0" lang="en-US" sz="1800" u="none" cap="none" strike="noStrike">
                <a:solidFill>
                  <a:schemeClr val="dk1"/>
                </a:solidFill>
                <a:latin typeface="Roboto"/>
                <a:ea typeface="Roboto"/>
                <a:cs typeface="Roboto"/>
                <a:sym typeface="Roboto"/>
              </a:rPr>
              <a:t>for users and 39.9% for non-users. Interestingly, </a:t>
            </a:r>
            <a:r>
              <a:rPr b="0" i="0" lang="en-US" sz="1800" u="none" cap="none" strike="noStrike">
                <a:solidFill>
                  <a:schemeClr val="dk1"/>
                </a:solidFill>
                <a:highlight>
                  <a:srgbClr val="F0A787"/>
                </a:highlight>
                <a:latin typeface="Roboto"/>
                <a:ea typeface="Roboto"/>
                <a:cs typeface="Roboto"/>
                <a:sym typeface="Roboto"/>
              </a:rPr>
              <a:t>the Video Product sees a moderate churn rate of 30% among users</a:t>
            </a:r>
            <a:r>
              <a:rPr b="0" i="0" lang="en-US" sz="1800" u="none" cap="none" strike="noStrike">
                <a:solidFill>
                  <a:schemeClr val="dk1"/>
                </a:solidFill>
                <a:latin typeface="Roboto"/>
                <a:ea typeface="Roboto"/>
                <a:cs typeface="Roboto"/>
                <a:sym typeface="Roboto"/>
              </a:rPr>
              <a:t>, slightly lower than the 33.5% rate among non-users. These insights emphasize the </a:t>
            </a:r>
            <a:r>
              <a:rPr b="0" i="0" lang="en-US" sz="1800" u="none" cap="none" strike="noStrike">
                <a:solidFill>
                  <a:schemeClr val="dk1"/>
                </a:solidFill>
                <a:highlight>
                  <a:srgbClr val="F4CCCC"/>
                </a:highlight>
                <a:latin typeface="Roboto"/>
                <a:ea typeface="Roboto"/>
                <a:cs typeface="Roboto"/>
                <a:sym typeface="Roboto"/>
              </a:rPr>
              <a:t>potential impact of specific products on user retention, indicating areas for strategic focus and improvement.</a:t>
            </a:r>
            <a:endParaRPr b="0" i="0" sz="2200" u="none" cap="none" strike="noStrike">
              <a:solidFill>
                <a:schemeClr val="dk1"/>
              </a:solidFill>
              <a:highlight>
                <a:srgbClr val="F4CCCC"/>
              </a:highlight>
              <a:latin typeface="Roboto"/>
              <a:ea typeface="Roboto"/>
              <a:cs typeface="Roboto"/>
              <a:sym typeface="Roboto"/>
            </a:endParaRPr>
          </a:p>
        </p:txBody>
      </p:sp>
      <p:pic>
        <p:nvPicPr>
          <p:cNvPr id="306" name="Google Shape;306;g29a07955013_1_21" title="Microsoft Power BI"/>
          <p:cNvPicPr preferRelativeResize="0"/>
          <p:nvPr/>
        </p:nvPicPr>
        <p:blipFill rotWithShape="1">
          <a:blip r:embed="rId4">
            <a:alphaModFix/>
          </a:blip>
          <a:srcRect b="0" l="0" r="0" t="0"/>
          <a:stretch/>
        </p:blipFill>
        <p:spPr>
          <a:xfrm>
            <a:off x="253999" y="2019199"/>
            <a:ext cx="12022667" cy="71586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9a07955013_1_28"/>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 DEEP DIVE ANALYSIS</a:t>
            </a:r>
            <a:endParaRPr b="0" i="0" sz="500" u="none" cap="none" strike="noStrike">
              <a:solidFill>
                <a:srgbClr val="000000"/>
              </a:solidFill>
              <a:latin typeface="Arial"/>
              <a:ea typeface="Arial"/>
              <a:cs typeface="Arial"/>
              <a:sym typeface="Arial"/>
            </a:endParaRPr>
          </a:p>
        </p:txBody>
      </p:sp>
      <p:sp>
        <p:nvSpPr>
          <p:cNvPr id="312" name="Google Shape;312;g29a07955013_1_28"/>
          <p:cNvSpPr txBox="1"/>
          <p:nvPr/>
        </p:nvSpPr>
        <p:spPr>
          <a:xfrm>
            <a:off x="12548800" y="1896533"/>
            <a:ext cx="5034600" cy="601133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800" u="none" cap="none" strike="noStrike">
                <a:solidFill>
                  <a:schemeClr val="dk1"/>
                </a:solidFill>
                <a:latin typeface="Roboto"/>
                <a:ea typeface="Roboto"/>
                <a:cs typeface="Roboto"/>
                <a:sym typeface="Roboto"/>
              </a:rPr>
              <a:t>SERVICE</a:t>
            </a:r>
            <a:endParaRPr b="1" i="0" sz="2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chemeClr val="dk1"/>
                </a:solidFill>
                <a:latin typeface="Roboto"/>
                <a:ea typeface="Roboto"/>
                <a:cs typeface="Roboto"/>
                <a:sym typeface="Roboto"/>
              </a:rPr>
              <a:t>The analysis of service-specific churn rates highlights notable distinctions between users who </a:t>
            </a:r>
            <a:r>
              <a:rPr b="0" i="0" lang="en-US" sz="1800" u="none" cap="none" strike="noStrike">
                <a:solidFill>
                  <a:schemeClr val="dk1"/>
                </a:solidFill>
                <a:highlight>
                  <a:srgbClr val="F0A787"/>
                </a:highlight>
                <a:latin typeface="Roboto"/>
                <a:ea typeface="Roboto"/>
                <a:cs typeface="Roboto"/>
                <a:sym typeface="Roboto"/>
              </a:rPr>
              <a:t>utilize</a:t>
            </a:r>
            <a:r>
              <a:rPr b="0" i="0" lang="en-US" sz="1800" u="none" cap="none" strike="noStrike">
                <a:solidFill>
                  <a:schemeClr val="dk1"/>
                </a:solidFill>
                <a:latin typeface="Roboto"/>
                <a:ea typeface="Roboto"/>
                <a:cs typeface="Roboto"/>
                <a:sym typeface="Roboto"/>
              </a:rPr>
              <a:t> and those who </a:t>
            </a:r>
            <a:r>
              <a:rPr b="0" i="0" lang="en-US" sz="1800" u="none" cap="none" strike="noStrike">
                <a:solidFill>
                  <a:schemeClr val="dk1"/>
                </a:solidFill>
                <a:highlight>
                  <a:srgbClr val="F0A787"/>
                </a:highlight>
                <a:latin typeface="Roboto"/>
                <a:ea typeface="Roboto"/>
                <a:cs typeface="Roboto"/>
                <a:sym typeface="Roboto"/>
              </a:rPr>
              <a:t>do not utilize</a:t>
            </a:r>
            <a:r>
              <a:rPr b="0" i="0" lang="en-US" sz="1800" u="none" cap="none" strike="noStrike">
                <a:solidFill>
                  <a:schemeClr val="dk1"/>
                </a:solidFill>
                <a:latin typeface="Roboto"/>
                <a:ea typeface="Roboto"/>
                <a:cs typeface="Roboto"/>
                <a:sym typeface="Roboto"/>
              </a:rPr>
              <a:t> particular services. Specifically, for the Call Center service, only </a:t>
            </a:r>
            <a:r>
              <a:rPr b="0" i="0" lang="en-US" sz="1800" u="none" cap="none" strike="noStrike">
                <a:solidFill>
                  <a:schemeClr val="dk1"/>
                </a:solidFill>
                <a:highlight>
                  <a:srgbClr val="F0A787"/>
                </a:highlight>
                <a:latin typeface="Roboto"/>
                <a:ea typeface="Roboto"/>
                <a:cs typeface="Roboto"/>
                <a:sym typeface="Roboto"/>
              </a:rPr>
              <a:t>15.1% of users experience churn,</a:t>
            </a:r>
            <a:r>
              <a:rPr b="0" i="0" lang="en-US" sz="1800" u="none" cap="none" strike="noStrike">
                <a:solidFill>
                  <a:schemeClr val="dk1"/>
                </a:solidFill>
                <a:latin typeface="Roboto"/>
                <a:ea typeface="Roboto"/>
                <a:cs typeface="Roboto"/>
                <a:sym typeface="Roboto"/>
              </a:rPr>
              <a:t> contrasting with a higher churn rate of </a:t>
            </a:r>
            <a:r>
              <a:rPr b="0" i="0" lang="en-US" sz="1800" u="none" cap="none" strike="noStrike">
                <a:solidFill>
                  <a:schemeClr val="dk1"/>
                </a:solidFill>
                <a:highlight>
                  <a:srgbClr val="F0A787"/>
                </a:highlight>
                <a:latin typeface="Roboto"/>
                <a:ea typeface="Roboto"/>
                <a:cs typeface="Roboto"/>
                <a:sym typeface="Roboto"/>
              </a:rPr>
              <a:t>31.1% among those who do not utilize the Call Center service.</a:t>
            </a:r>
            <a:r>
              <a:rPr b="0" i="0" lang="en-US" sz="1800" u="none" cap="none" strike="noStrike">
                <a:solidFill>
                  <a:schemeClr val="dk1"/>
                </a:solidFill>
                <a:latin typeface="Roboto"/>
                <a:ea typeface="Roboto"/>
                <a:cs typeface="Roboto"/>
                <a:sym typeface="Roboto"/>
              </a:rPr>
              <a:t> Similarly, the </a:t>
            </a:r>
            <a:r>
              <a:rPr b="0" i="0" lang="en-US" sz="1800" u="none" cap="none" strike="noStrike">
                <a:solidFill>
                  <a:schemeClr val="dk1"/>
                </a:solidFill>
                <a:highlight>
                  <a:srgbClr val="F0A787"/>
                </a:highlight>
                <a:latin typeface="Roboto"/>
                <a:ea typeface="Roboto"/>
                <a:cs typeface="Roboto"/>
                <a:sym typeface="Roboto"/>
              </a:rPr>
              <a:t>Use My App service</a:t>
            </a:r>
            <a:r>
              <a:rPr b="0" i="0" lang="en-US" sz="1800" u="none" cap="none" strike="noStrike">
                <a:solidFill>
                  <a:schemeClr val="dk1"/>
                </a:solidFill>
                <a:latin typeface="Roboto"/>
                <a:ea typeface="Roboto"/>
                <a:cs typeface="Roboto"/>
                <a:sym typeface="Roboto"/>
              </a:rPr>
              <a:t> witnesses a churn rate of </a:t>
            </a:r>
            <a:r>
              <a:rPr b="0" i="0" lang="en-US" sz="1800" u="none" cap="none" strike="noStrike">
                <a:solidFill>
                  <a:schemeClr val="dk1"/>
                </a:solidFill>
                <a:highlight>
                  <a:srgbClr val="F0A787"/>
                </a:highlight>
                <a:latin typeface="Roboto"/>
                <a:ea typeface="Roboto"/>
                <a:cs typeface="Roboto"/>
                <a:sym typeface="Roboto"/>
              </a:rPr>
              <a:t>29.9% among users</a:t>
            </a:r>
            <a:r>
              <a:rPr b="0" i="0" lang="en-US" sz="1800" u="none" cap="none" strike="noStrike">
                <a:solidFill>
                  <a:schemeClr val="dk1"/>
                </a:solidFill>
                <a:latin typeface="Roboto"/>
                <a:ea typeface="Roboto"/>
                <a:cs typeface="Roboto"/>
                <a:sym typeface="Roboto"/>
              </a:rPr>
              <a:t>, whereas </a:t>
            </a:r>
            <a:r>
              <a:rPr b="0" i="0" lang="en-US" sz="1800" u="none" cap="none" strike="noStrike">
                <a:solidFill>
                  <a:schemeClr val="dk1"/>
                </a:solidFill>
                <a:highlight>
                  <a:srgbClr val="F0A787"/>
                </a:highlight>
                <a:latin typeface="Roboto"/>
                <a:ea typeface="Roboto"/>
                <a:cs typeface="Roboto"/>
                <a:sym typeface="Roboto"/>
              </a:rPr>
              <a:t>non-users face a slightly higher churn rate of 33.6%.</a:t>
            </a:r>
            <a:r>
              <a:rPr b="0" i="0" lang="en-US" sz="1800" u="none" cap="none" strike="noStrike">
                <a:solidFill>
                  <a:schemeClr val="dk1"/>
                </a:solidFill>
                <a:latin typeface="Roboto"/>
                <a:ea typeface="Roboto"/>
                <a:cs typeface="Roboto"/>
                <a:sym typeface="Roboto"/>
              </a:rPr>
              <a:t> These findings underscore the impact of </a:t>
            </a:r>
            <a:r>
              <a:rPr b="0" i="0" lang="en-US" sz="1800" u="none" cap="none" strike="noStrike">
                <a:solidFill>
                  <a:schemeClr val="dk1"/>
                </a:solidFill>
                <a:highlight>
                  <a:srgbClr val="EA9999"/>
                </a:highlight>
                <a:latin typeface="Roboto"/>
                <a:ea typeface="Roboto"/>
                <a:cs typeface="Roboto"/>
                <a:sym typeface="Roboto"/>
              </a:rPr>
              <a:t>service usage on customer retention,</a:t>
            </a:r>
            <a:r>
              <a:rPr b="0" i="0" lang="en-US" sz="1800" u="none" cap="none" strike="noStrike">
                <a:solidFill>
                  <a:schemeClr val="dk1"/>
                </a:solidFill>
                <a:latin typeface="Roboto"/>
                <a:ea typeface="Roboto"/>
                <a:cs typeface="Roboto"/>
                <a:sym typeface="Roboto"/>
              </a:rPr>
              <a:t> suggesting potential areas for </a:t>
            </a:r>
            <a:r>
              <a:rPr b="0" i="0" lang="en-US" sz="1800" u="none" cap="none" strike="noStrike">
                <a:solidFill>
                  <a:schemeClr val="dk1"/>
                </a:solidFill>
                <a:highlight>
                  <a:srgbClr val="EA9999"/>
                </a:highlight>
                <a:latin typeface="Roboto"/>
                <a:ea typeface="Roboto"/>
                <a:cs typeface="Roboto"/>
                <a:sym typeface="Roboto"/>
              </a:rPr>
              <a:t>strategic enhancement</a:t>
            </a:r>
            <a:r>
              <a:rPr b="0" i="0" lang="en-US" sz="1800" u="none" cap="none" strike="noStrike">
                <a:solidFill>
                  <a:schemeClr val="dk1"/>
                </a:solidFill>
                <a:latin typeface="Roboto"/>
                <a:ea typeface="Roboto"/>
                <a:cs typeface="Roboto"/>
                <a:sym typeface="Roboto"/>
              </a:rPr>
              <a:t> and targeted efforts to </a:t>
            </a:r>
            <a:r>
              <a:rPr b="0" i="0" lang="en-US" sz="1800" u="none" cap="none" strike="noStrike">
                <a:solidFill>
                  <a:schemeClr val="dk1"/>
                </a:solidFill>
                <a:highlight>
                  <a:srgbClr val="EA9999"/>
                </a:highlight>
                <a:latin typeface="Roboto"/>
                <a:ea typeface="Roboto"/>
                <a:cs typeface="Roboto"/>
                <a:sym typeface="Roboto"/>
              </a:rPr>
              <a:t>improve overall customer satisfaction and loyalty.</a:t>
            </a:r>
            <a:endParaRPr b="0" i="0" sz="1800" u="none" cap="none" strike="noStrike">
              <a:solidFill>
                <a:schemeClr val="dk1"/>
              </a:solidFill>
              <a:highlight>
                <a:srgbClr val="EA999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2200"/>
              <a:buFont typeface="Arial"/>
              <a:buNone/>
            </a:pPr>
            <a:r>
              <a:t/>
            </a:r>
            <a:endParaRPr b="1" i="0" sz="2200" u="none" cap="none" strike="noStrike">
              <a:solidFill>
                <a:schemeClr val="dk1"/>
              </a:solidFill>
              <a:highlight>
                <a:srgbClr val="F4CCCC"/>
              </a:highlight>
              <a:latin typeface="Roboto"/>
              <a:ea typeface="Roboto"/>
              <a:cs typeface="Roboto"/>
              <a:sym typeface="Roboto"/>
            </a:endParaRPr>
          </a:p>
        </p:txBody>
      </p:sp>
      <p:sp>
        <p:nvSpPr>
          <p:cNvPr id="313" name="Google Shape;313;g29a07955013_1_28"/>
          <p:cNvSpPr/>
          <p:nvPr/>
        </p:nvSpPr>
        <p:spPr>
          <a:xfrm rot="2924806">
            <a:off x="12152016" y="-1287288"/>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4" name="Google Shape;314;g29a07955013_1_28"/>
          <p:cNvPicPr preferRelativeResize="0"/>
          <p:nvPr/>
        </p:nvPicPr>
        <p:blipFill>
          <a:blip r:embed="rId4">
            <a:alphaModFix/>
          </a:blip>
          <a:stretch>
            <a:fillRect/>
          </a:stretch>
        </p:blipFill>
        <p:spPr>
          <a:xfrm>
            <a:off x="1082225" y="1896525"/>
            <a:ext cx="10995195" cy="57667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a201ff004_2_0"/>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 DEEP DIVE ANALYSIS</a:t>
            </a:r>
            <a:endParaRPr b="0" i="0" sz="500" u="none" cap="none" strike="noStrike">
              <a:solidFill>
                <a:srgbClr val="000000"/>
              </a:solidFill>
              <a:latin typeface="Arial"/>
              <a:ea typeface="Arial"/>
              <a:cs typeface="Arial"/>
              <a:sym typeface="Arial"/>
            </a:endParaRPr>
          </a:p>
        </p:txBody>
      </p:sp>
      <p:sp>
        <p:nvSpPr>
          <p:cNvPr id="320" name="Google Shape;320;g29a201ff004_2_0"/>
          <p:cNvSpPr txBox="1"/>
          <p:nvPr/>
        </p:nvSpPr>
        <p:spPr>
          <a:xfrm>
            <a:off x="12709667" y="2126675"/>
            <a:ext cx="5034600" cy="744534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800" u="none" cap="none" strike="noStrike">
                <a:solidFill>
                  <a:schemeClr val="dk1"/>
                </a:solidFill>
                <a:latin typeface="Roboto"/>
                <a:ea typeface="Roboto"/>
                <a:cs typeface="Roboto"/>
                <a:sym typeface="Roboto"/>
              </a:rPr>
              <a:t>DEVICE CLASS</a:t>
            </a:r>
            <a:endParaRPr b="1" i="0" sz="2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Roboto"/>
                <a:ea typeface="Roboto"/>
                <a:cs typeface="Roboto"/>
                <a:sym typeface="Roboto"/>
              </a:rPr>
              <a:t>In summary, the analysis of churn rates based on device classes reveals noteworthy discrepancies in customer retention. Among the </a:t>
            </a:r>
            <a:r>
              <a:rPr b="0" i="0" lang="en-US" sz="1800" u="none" cap="none" strike="noStrike">
                <a:solidFill>
                  <a:schemeClr val="dk1"/>
                </a:solidFill>
                <a:highlight>
                  <a:srgbClr val="F0A787"/>
                </a:highlight>
                <a:latin typeface="Roboto"/>
                <a:ea typeface="Roboto"/>
                <a:cs typeface="Roboto"/>
                <a:sym typeface="Roboto"/>
              </a:rPr>
              <a:t>3096 users utilizing high-end class devices, a significant 41.8% experience churn</a:t>
            </a:r>
            <a:r>
              <a:rPr b="0" i="0" lang="en-US" sz="1800" u="none" cap="none" strike="noStrike">
                <a:solidFill>
                  <a:schemeClr val="dk1"/>
                </a:solidFill>
                <a:latin typeface="Roboto"/>
                <a:ea typeface="Roboto"/>
                <a:cs typeface="Roboto"/>
                <a:sym typeface="Roboto"/>
              </a:rPr>
              <a:t>, indicating a considerable challenge in retaining this segment of customers. In contrast, the churn rate is comparatively lower at </a:t>
            </a:r>
            <a:r>
              <a:rPr b="0" i="0" lang="en-US" sz="1800" u="none" cap="none" strike="noStrike">
                <a:solidFill>
                  <a:schemeClr val="dk1"/>
                </a:solidFill>
                <a:highlight>
                  <a:srgbClr val="F0A787"/>
                </a:highlight>
                <a:latin typeface="Roboto"/>
                <a:ea typeface="Roboto"/>
                <a:cs typeface="Roboto"/>
                <a:sym typeface="Roboto"/>
              </a:rPr>
              <a:t>18.9% among the 2421 users using mid-end class devices.</a:t>
            </a:r>
            <a:r>
              <a:rPr b="0" i="0" lang="en-US" sz="1800" u="none" cap="none" strike="noStrike">
                <a:solidFill>
                  <a:schemeClr val="dk1"/>
                </a:solidFill>
                <a:latin typeface="Roboto"/>
                <a:ea typeface="Roboto"/>
                <a:cs typeface="Roboto"/>
                <a:sym typeface="Roboto"/>
              </a:rPr>
              <a:t> Notably, the </a:t>
            </a:r>
            <a:r>
              <a:rPr b="0" i="0" lang="en-US" sz="1800" u="none" cap="none" strike="noStrike">
                <a:solidFill>
                  <a:schemeClr val="dk1"/>
                </a:solidFill>
                <a:highlight>
                  <a:srgbClr val="F0A787"/>
                </a:highlight>
                <a:latin typeface="Roboto"/>
                <a:ea typeface="Roboto"/>
                <a:cs typeface="Roboto"/>
                <a:sym typeface="Roboto"/>
              </a:rPr>
              <a:t>low-end class devices exhibit a remarkable retention rate, with only 7.4% of the 1526 users facing churn</a:t>
            </a:r>
            <a:r>
              <a:rPr b="0" i="0" lang="en-US" sz="1800" u="none" cap="none" strike="noStrike">
                <a:solidFill>
                  <a:schemeClr val="dk1"/>
                </a:solidFill>
                <a:latin typeface="Roboto"/>
                <a:ea typeface="Roboto"/>
                <a:cs typeface="Roboto"/>
                <a:sym typeface="Roboto"/>
              </a:rPr>
              <a:t>. These findings underscore the substantial impact of device class on customer churn, suggesting a </a:t>
            </a:r>
            <a:r>
              <a:rPr b="0" i="0" lang="en-US" sz="1800" u="none" cap="none" strike="noStrike">
                <a:solidFill>
                  <a:schemeClr val="dk1"/>
                </a:solidFill>
                <a:highlight>
                  <a:srgbClr val="EA9999"/>
                </a:highlight>
                <a:latin typeface="Roboto"/>
                <a:ea typeface="Roboto"/>
                <a:cs typeface="Roboto"/>
                <a:sym typeface="Roboto"/>
              </a:rPr>
              <a:t>need for tailored strategies to address the unique preferences and needs of users with high, mid, and low-end devices</a:t>
            </a:r>
            <a:r>
              <a:rPr b="0" i="0" lang="en-US" sz="1800" u="none" cap="none" strike="noStrike">
                <a:solidFill>
                  <a:schemeClr val="dk1"/>
                </a:solidFill>
                <a:latin typeface="Roboto"/>
                <a:ea typeface="Roboto"/>
                <a:cs typeface="Roboto"/>
                <a:sym typeface="Roboto"/>
              </a:rPr>
              <a:t>. Such insights can guide businesses in refining their offerings and services to enhance overall </a:t>
            </a:r>
            <a:r>
              <a:rPr b="0" i="0" lang="en-US" sz="1800" u="none" cap="none" strike="noStrike">
                <a:solidFill>
                  <a:schemeClr val="dk1"/>
                </a:solidFill>
                <a:highlight>
                  <a:srgbClr val="EA9999"/>
                </a:highlight>
                <a:latin typeface="Roboto"/>
                <a:ea typeface="Roboto"/>
                <a:cs typeface="Roboto"/>
                <a:sym typeface="Roboto"/>
              </a:rPr>
              <a:t>customer satisfaction and retention</a:t>
            </a:r>
            <a:r>
              <a:rPr b="0" i="0" lang="en-US"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p:txBody>
      </p:sp>
      <p:sp>
        <p:nvSpPr>
          <p:cNvPr id="321" name="Google Shape;321;g29a201ff004_2_0"/>
          <p:cNvSpPr/>
          <p:nvPr/>
        </p:nvSpPr>
        <p:spPr>
          <a:xfrm rot="2924806">
            <a:off x="13022853" y="-2351322"/>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g29a201ff004_2_0"/>
          <p:cNvPicPr preferRelativeResize="0"/>
          <p:nvPr/>
        </p:nvPicPr>
        <p:blipFill>
          <a:blip r:embed="rId4">
            <a:alphaModFix/>
          </a:blip>
          <a:stretch>
            <a:fillRect/>
          </a:stretch>
        </p:blipFill>
        <p:spPr>
          <a:xfrm>
            <a:off x="588400" y="2327213"/>
            <a:ext cx="11866033" cy="6268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99ae23cd7a_7_8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829" l="-53346" r="-341" t="-19857"/>
            </a:stretch>
          </a:blipFill>
          <a:ln>
            <a:noFill/>
          </a:ln>
        </p:spPr>
      </p:sp>
      <p:cxnSp>
        <p:nvCxnSpPr>
          <p:cNvPr id="96" name="Google Shape;96;g299ae23cd7a_7_86"/>
          <p:cNvCxnSpPr/>
          <p:nvPr/>
        </p:nvCxnSpPr>
        <p:spPr>
          <a:xfrm flipH="1">
            <a:off x="3838745" y="4174609"/>
            <a:ext cx="10610668" cy="53684"/>
          </a:xfrm>
          <a:prstGeom prst="straightConnector1">
            <a:avLst/>
          </a:prstGeom>
          <a:noFill/>
          <a:ln cap="flat" cmpd="sng" w="76200">
            <a:solidFill>
              <a:srgbClr val="F5F5F5"/>
            </a:solidFill>
            <a:prstDash val="solid"/>
            <a:round/>
            <a:headEnd len="sm" w="sm" type="none"/>
            <a:tailEnd len="sm" w="sm" type="none"/>
          </a:ln>
        </p:spPr>
      </p:cxnSp>
      <p:sp>
        <p:nvSpPr>
          <p:cNvPr id="97" name="Google Shape;97;g299ae23cd7a_7_86"/>
          <p:cNvSpPr txBox="1"/>
          <p:nvPr/>
        </p:nvSpPr>
        <p:spPr>
          <a:xfrm>
            <a:off x="3838649" y="1977800"/>
            <a:ext cx="10610702" cy="7747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Table of</a:t>
            </a:r>
            <a:endParaRPr b="0" i="0" sz="1400" u="none" cap="none" strike="noStrike">
              <a:solidFill>
                <a:srgbClr val="000000"/>
              </a:solidFill>
              <a:latin typeface="Arial"/>
              <a:ea typeface="Arial"/>
              <a:cs typeface="Arial"/>
              <a:sym typeface="Arial"/>
            </a:endParaRPr>
          </a:p>
        </p:txBody>
      </p:sp>
      <p:sp>
        <p:nvSpPr>
          <p:cNvPr id="98" name="Google Shape;98;g299ae23cd7a_7_86"/>
          <p:cNvSpPr txBox="1"/>
          <p:nvPr/>
        </p:nvSpPr>
        <p:spPr>
          <a:xfrm>
            <a:off x="3713044" y="5572338"/>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Title</a:t>
            </a:r>
            <a:endParaRPr b="0" i="0" sz="1400" u="none" cap="none" strike="noStrike">
              <a:solidFill>
                <a:srgbClr val="000000"/>
              </a:solidFill>
              <a:latin typeface="Arial"/>
              <a:ea typeface="Arial"/>
              <a:cs typeface="Arial"/>
              <a:sym typeface="Arial"/>
            </a:endParaRPr>
          </a:p>
        </p:txBody>
      </p:sp>
      <p:sp>
        <p:nvSpPr>
          <p:cNvPr id="99" name="Google Shape;99;g299ae23cd7a_7_86"/>
          <p:cNvSpPr txBox="1"/>
          <p:nvPr/>
        </p:nvSpPr>
        <p:spPr>
          <a:xfrm>
            <a:off x="3628807" y="4643028"/>
            <a:ext cx="2265543" cy="78422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100" name="Google Shape;100;g299ae23cd7a_7_86"/>
          <p:cNvSpPr txBox="1"/>
          <p:nvPr/>
        </p:nvSpPr>
        <p:spPr>
          <a:xfrm>
            <a:off x="6494264" y="4643028"/>
            <a:ext cx="2265543" cy="78422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101" name="Google Shape;101;g299ae23cd7a_7_86"/>
          <p:cNvSpPr txBox="1"/>
          <p:nvPr/>
        </p:nvSpPr>
        <p:spPr>
          <a:xfrm>
            <a:off x="9426884" y="4643028"/>
            <a:ext cx="2265543" cy="78422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102" name="Google Shape;102;g299ae23cd7a_7_86"/>
          <p:cNvSpPr txBox="1"/>
          <p:nvPr/>
        </p:nvSpPr>
        <p:spPr>
          <a:xfrm>
            <a:off x="12359177" y="4643028"/>
            <a:ext cx="2265543" cy="784225"/>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103" name="Google Shape;103;g299ae23cd7a_7_86"/>
          <p:cNvSpPr txBox="1"/>
          <p:nvPr/>
        </p:nvSpPr>
        <p:spPr>
          <a:xfrm>
            <a:off x="6662736" y="5572338"/>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Team Introduction</a:t>
            </a:r>
            <a:endParaRPr b="0" i="0" sz="1400" u="none" cap="none" strike="noStrike">
              <a:solidFill>
                <a:srgbClr val="000000"/>
              </a:solidFill>
              <a:latin typeface="Arial"/>
              <a:ea typeface="Arial"/>
              <a:cs typeface="Arial"/>
              <a:sym typeface="Arial"/>
            </a:endParaRPr>
          </a:p>
        </p:txBody>
      </p:sp>
      <p:sp>
        <p:nvSpPr>
          <p:cNvPr id="104" name="Google Shape;104;g299ae23cd7a_7_86"/>
          <p:cNvSpPr txBox="1"/>
          <p:nvPr/>
        </p:nvSpPr>
        <p:spPr>
          <a:xfrm>
            <a:off x="9612429" y="5572338"/>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05" name="Google Shape;105;g299ae23cd7a_7_86"/>
          <p:cNvSpPr txBox="1"/>
          <p:nvPr/>
        </p:nvSpPr>
        <p:spPr>
          <a:xfrm>
            <a:off x="12562122" y="5572338"/>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&amp; Methodology</a:t>
            </a:r>
            <a:endParaRPr b="0" i="0" sz="1400" u="none" cap="none" strike="noStrike">
              <a:solidFill>
                <a:srgbClr val="000000"/>
              </a:solidFill>
              <a:latin typeface="Arial"/>
              <a:ea typeface="Arial"/>
              <a:cs typeface="Arial"/>
              <a:sym typeface="Arial"/>
            </a:endParaRPr>
          </a:p>
        </p:txBody>
      </p:sp>
      <p:sp>
        <p:nvSpPr>
          <p:cNvPr id="106" name="Google Shape;106;g299ae23cd7a_7_86"/>
          <p:cNvSpPr txBox="1"/>
          <p:nvPr/>
        </p:nvSpPr>
        <p:spPr>
          <a:xfrm>
            <a:off x="6494264" y="6736761"/>
            <a:ext cx="2265600" cy="8463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05</a:t>
            </a:r>
            <a:endParaRPr b="0" i="0" sz="1400" u="none" cap="none" strike="noStrike">
              <a:solidFill>
                <a:srgbClr val="000000"/>
              </a:solidFill>
              <a:latin typeface="Arial"/>
              <a:ea typeface="Arial"/>
              <a:cs typeface="Arial"/>
              <a:sym typeface="Arial"/>
            </a:endParaRPr>
          </a:p>
        </p:txBody>
      </p:sp>
      <p:sp>
        <p:nvSpPr>
          <p:cNvPr id="107" name="Google Shape;107;g299ae23cd7a_7_86"/>
          <p:cNvSpPr txBox="1"/>
          <p:nvPr/>
        </p:nvSpPr>
        <p:spPr>
          <a:xfrm>
            <a:off x="9426884" y="6736761"/>
            <a:ext cx="2265600" cy="8463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sp>
        <p:nvSpPr>
          <p:cNvPr id="108" name="Google Shape;108;g299ae23cd7a_7_86"/>
          <p:cNvSpPr txBox="1"/>
          <p:nvPr/>
        </p:nvSpPr>
        <p:spPr>
          <a:xfrm>
            <a:off x="6662736" y="7666072"/>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Result</a:t>
            </a:r>
            <a:endParaRPr b="0" i="0" sz="1400" u="none" cap="none" strike="noStrike">
              <a:solidFill>
                <a:srgbClr val="000000"/>
              </a:solidFill>
              <a:latin typeface="Arial"/>
              <a:ea typeface="Arial"/>
              <a:cs typeface="Arial"/>
              <a:sym typeface="Arial"/>
            </a:endParaRPr>
          </a:p>
        </p:txBody>
      </p:sp>
      <p:sp>
        <p:nvSpPr>
          <p:cNvPr id="109" name="Google Shape;109;g299ae23cd7a_7_86"/>
          <p:cNvSpPr txBox="1"/>
          <p:nvPr/>
        </p:nvSpPr>
        <p:spPr>
          <a:xfrm>
            <a:off x="9612429" y="7666072"/>
            <a:ext cx="20970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p:txBody>
      </p:sp>
      <p:sp>
        <p:nvSpPr>
          <p:cNvPr id="110" name="Google Shape;110;g299ae23cd7a_7_86"/>
          <p:cNvSpPr txBox="1"/>
          <p:nvPr/>
        </p:nvSpPr>
        <p:spPr>
          <a:xfrm>
            <a:off x="3838615" y="2876325"/>
            <a:ext cx="10610702" cy="108839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rgbClr val="000000"/>
              </a:buClr>
              <a:buSzPts val="7700"/>
              <a:buFont typeface="Arial"/>
              <a:buNone/>
            </a:pPr>
            <a:r>
              <a:rPr b="0" i="0" lang="en-US" sz="7700" u="none" cap="none" strike="noStrike">
                <a:solidFill>
                  <a:srgbClr val="FFFFFF"/>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9a07955013_1_42"/>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 DEEP DIVE ANALYSIS</a:t>
            </a:r>
            <a:endParaRPr b="0" i="0" sz="500" u="none" cap="none" strike="noStrike">
              <a:solidFill>
                <a:srgbClr val="000000"/>
              </a:solidFill>
              <a:latin typeface="Arial"/>
              <a:ea typeface="Arial"/>
              <a:cs typeface="Arial"/>
              <a:sym typeface="Arial"/>
            </a:endParaRPr>
          </a:p>
        </p:txBody>
      </p:sp>
      <p:sp>
        <p:nvSpPr>
          <p:cNvPr id="328" name="Google Shape;328;g29a07955013_1_42"/>
          <p:cNvSpPr txBox="1"/>
          <p:nvPr/>
        </p:nvSpPr>
        <p:spPr>
          <a:xfrm>
            <a:off x="12777400" y="1757900"/>
            <a:ext cx="5034600" cy="8045099"/>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800" u="none" cap="none" strike="noStrike">
                <a:solidFill>
                  <a:schemeClr val="dk1"/>
                </a:solidFill>
                <a:latin typeface="Roboto"/>
                <a:ea typeface="Roboto"/>
                <a:cs typeface="Roboto"/>
                <a:sym typeface="Roboto"/>
              </a:rPr>
              <a:t>PAYMENT METHOD</a:t>
            </a:r>
            <a:endParaRPr b="1" i="0" sz="2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chemeClr val="dk1"/>
                </a:solidFill>
                <a:latin typeface="Roboto"/>
                <a:ea typeface="Roboto"/>
                <a:cs typeface="Roboto"/>
                <a:sym typeface="Roboto"/>
              </a:rPr>
              <a:t>The examination of churn rates based on different payment methods reveals intriguing patterns in customer behavior. Notably, among the </a:t>
            </a:r>
            <a:r>
              <a:rPr b="0" i="0" lang="en-US" sz="1800" u="none" cap="none" strike="noStrike">
                <a:solidFill>
                  <a:schemeClr val="dk1"/>
                </a:solidFill>
                <a:highlight>
                  <a:srgbClr val="F0A787"/>
                </a:highlight>
                <a:latin typeface="Roboto"/>
                <a:ea typeface="Roboto"/>
                <a:cs typeface="Roboto"/>
                <a:sym typeface="Roboto"/>
              </a:rPr>
              <a:t>2365 users utilizing pulsa as their payment method, a substantial 45.3% experience churn</a:t>
            </a:r>
            <a:r>
              <a:rPr b="0" i="0" lang="en-US" sz="1800" u="none" cap="none" strike="noStrike">
                <a:solidFill>
                  <a:schemeClr val="dk1"/>
                </a:solidFill>
                <a:latin typeface="Roboto"/>
                <a:ea typeface="Roboto"/>
                <a:cs typeface="Roboto"/>
                <a:sym typeface="Roboto"/>
              </a:rPr>
              <a:t>, indicating potential challenges or dissatisfaction associated with this payment option. Conversely, customers </a:t>
            </a:r>
            <a:r>
              <a:rPr b="0" i="0" lang="en-US" sz="1800" u="none" cap="none" strike="noStrike">
                <a:solidFill>
                  <a:schemeClr val="dk1"/>
                </a:solidFill>
                <a:highlight>
                  <a:srgbClr val="F0A787"/>
                </a:highlight>
                <a:latin typeface="Roboto"/>
                <a:ea typeface="Roboto"/>
                <a:cs typeface="Roboto"/>
                <a:sym typeface="Roboto"/>
              </a:rPr>
              <a:t>using digital wallets</a:t>
            </a:r>
            <a:r>
              <a:rPr b="0" i="0" lang="en-US" sz="1800" u="none" cap="none" strike="noStrike">
                <a:solidFill>
                  <a:schemeClr val="dk1"/>
                </a:solidFill>
                <a:latin typeface="Roboto"/>
                <a:ea typeface="Roboto"/>
                <a:cs typeface="Roboto"/>
                <a:sym typeface="Roboto"/>
              </a:rPr>
              <a:t> demonstrate a more favorable churn rate, with </a:t>
            </a:r>
            <a:r>
              <a:rPr b="0" i="0" lang="en-US" sz="1800" u="none" cap="none" strike="noStrike">
                <a:solidFill>
                  <a:schemeClr val="dk1"/>
                </a:solidFill>
                <a:highlight>
                  <a:srgbClr val="F0A787"/>
                </a:highlight>
                <a:latin typeface="Roboto"/>
                <a:ea typeface="Roboto"/>
                <a:cs typeface="Roboto"/>
                <a:sym typeface="Roboto"/>
              </a:rPr>
              <a:t>19.1% experiencing churn</a:t>
            </a:r>
            <a:r>
              <a:rPr b="0" i="0" lang="en-US" sz="1800" u="none" cap="none" strike="noStrike">
                <a:solidFill>
                  <a:schemeClr val="dk1"/>
                </a:solidFill>
                <a:latin typeface="Roboto"/>
                <a:ea typeface="Roboto"/>
                <a:cs typeface="Roboto"/>
                <a:sym typeface="Roboto"/>
              </a:rPr>
              <a:t> out of the total 1612 users. Furthermore, users employing </a:t>
            </a:r>
            <a:r>
              <a:rPr b="0" i="0" lang="en-US" sz="1800" u="none" cap="none" strike="noStrike">
                <a:solidFill>
                  <a:schemeClr val="dk1"/>
                </a:solidFill>
                <a:highlight>
                  <a:srgbClr val="F0A787"/>
                </a:highlight>
                <a:latin typeface="Roboto"/>
                <a:ea typeface="Roboto"/>
                <a:cs typeface="Roboto"/>
                <a:sym typeface="Roboto"/>
              </a:rPr>
              <a:t>debit cards</a:t>
            </a:r>
            <a:r>
              <a:rPr b="0" i="0" lang="en-US" sz="1800" u="none" cap="none" strike="noStrike">
                <a:solidFill>
                  <a:schemeClr val="dk1"/>
                </a:solidFill>
                <a:latin typeface="Roboto"/>
                <a:ea typeface="Roboto"/>
                <a:cs typeface="Roboto"/>
                <a:sym typeface="Roboto"/>
              </a:rPr>
              <a:t> exhibit a churn rate of </a:t>
            </a:r>
            <a:r>
              <a:rPr b="0" i="0" lang="en-US" sz="1800" u="none" cap="none" strike="noStrike">
                <a:solidFill>
                  <a:schemeClr val="dk1"/>
                </a:solidFill>
                <a:highlight>
                  <a:srgbClr val="F0A787"/>
                </a:highlight>
                <a:latin typeface="Roboto"/>
                <a:ea typeface="Roboto"/>
                <a:cs typeface="Roboto"/>
                <a:sym typeface="Roboto"/>
              </a:rPr>
              <a:t>16.7%</a:t>
            </a:r>
            <a:r>
              <a:rPr b="0" i="0" lang="en-US" sz="1800" u="none" cap="none" strike="noStrike">
                <a:solidFill>
                  <a:schemeClr val="dk1"/>
                </a:solidFill>
                <a:latin typeface="Roboto"/>
                <a:ea typeface="Roboto"/>
                <a:cs typeface="Roboto"/>
                <a:sym typeface="Roboto"/>
              </a:rPr>
              <a:t>, and those using credit cards experience an even lower churn rate of </a:t>
            </a:r>
            <a:r>
              <a:rPr b="0" i="0" lang="en-US" sz="1800" u="none" cap="none" strike="noStrike">
                <a:solidFill>
                  <a:schemeClr val="dk1"/>
                </a:solidFill>
                <a:highlight>
                  <a:srgbClr val="F0A787"/>
                </a:highlight>
                <a:latin typeface="Roboto"/>
                <a:ea typeface="Roboto"/>
                <a:cs typeface="Roboto"/>
                <a:sym typeface="Roboto"/>
              </a:rPr>
              <a:t>15.2%</a:t>
            </a:r>
            <a:r>
              <a:rPr b="0" i="0" lang="en-US" sz="1800" u="none" cap="none" strike="noStrike">
                <a:solidFill>
                  <a:schemeClr val="dk1"/>
                </a:solidFill>
                <a:latin typeface="Roboto"/>
                <a:ea typeface="Roboto"/>
                <a:cs typeface="Roboto"/>
                <a:sym typeface="Roboto"/>
              </a:rPr>
              <a:t> among the total 1522 customers. This analysis suggests that the choice of payment method plays a role in customer retention, </a:t>
            </a:r>
            <a:r>
              <a:rPr b="0" i="0" lang="en-US" sz="1800" u="none" cap="none" strike="noStrike">
                <a:solidFill>
                  <a:schemeClr val="dk1"/>
                </a:solidFill>
                <a:highlight>
                  <a:srgbClr val="EA9999"/>
                </a:highlight>
                <a:latin typeface="Roboto"/>
                <a:ea typeface="Roboto"/>
                <a:cs typeface="Roboto"/>
                <a:sym typeface="Roboto"/>
              </a:rPr>
              <a:t>with digital wallets showing a comparatively higher retention rate</a:t>
            </a:r>
            <a:r>
              <a:rPr b="0" i="0" lang="en-US" sz="1800" u="none" cap="none" strike="noStrike">
                <a:solidFill>
                  <a:schemeClr val="dk1"/>
                </a:solidFill>
                <a:latin typeface="Roboto"/>
                <a:ea typeface="Roboto"/>
                <a:cs typeface="Roboto"/>
                <a:sym typeface="Roboto"/>
              </a:rPr>
              <a:t>. Businesses may benefit from further investigating the factors contributing to these churn rates and strategizing accordingly to enhance overall </a:t>
            </a:r>
            <a:r>
              <a:rPr b="0" i="0" lang="en-US" sz="1800" u="none" cap="none" strike="noStrike">
                <a:solidFill>
                  <a:schemeClr val="dk1"/>
                </a:solidFill>
                <a:highlight>
                  <a:srgbClr val="EA9999"/>
                </a:highlight>
                <a:latin typeface="Roboto"/>
                <a:ea typeface="Roboto"/>
                <a:cs typeface="Roboto"/>
                <a:sym typeface="Roboto"/>
              </a:rPr>
              <a:t>customer satisfaction and loyalty.</a:t>
            </a:r>
            <a:endParaRPr b="0" i="0" sz="1800" u="none" cap="none" strike="noStrike">
              <a:solidFill>
                <a:schemeClr val="dk1"/>
              </a:solidFill>
              <a:highlight>
                <a:srgbClr val="EA999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latin typeface="Roboto"/>
              <a:ea typeface="Roboto"/>
              <a:cs typeface="Roboto"/>
              <a:sym typeface="Roboto"/>
            </a:endParaRPr>
          </a:p>
        </p:txBody>
      </p:sp>
      <p:sp>
        <p:nvSpPr>
          <p:cNvPr id="329" name="Google Shape;329;g29a07955013_1_42"/>
          <p:cNvSpPr/>
          <p:nvPr/>
        </p:nvSpPr>
        <p:spPr>
          <a:xfrm rot="2924806">
            <a:off x="13869970" y="-1287277"/>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29a07955013_1_42"/>
          <p:cNvPicPr preferRelativeResize="0"/>
          <p:nvPr/>
        </p:nvPicPr>
        <p:blipFill>
          <a:blip r:embed="rId4">
            <a:alphaModFix/>
          </a:blip>
          <a:stretch>
            <a:fillRect/>
          </a:stretch>
        </p:blipFill>
        <p:spPr>
          <a:xfrm>
            <a:off x="381000" y="1943100"/>
            <a:ext cx="12239625" cy="640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9a07955013_1_49"/>
          <p:cNvSpPr txBox="1"/>
          <p:nvPr/>
        </p:nvSpPr>
        <p:spPr>
          <a:xfrm>
            <a:off x="588398" y="484000"/>
            <a:ext cx="125349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b="0" i="0" lang="en-US" sz="4343" u="none" cap="none" strike="noStrike">
                <a:solidFill>
                  <a:srgbClr val="010101"/>
                </a:solidFill>
                <a:latin typeface="Arial"/>
                <a:ea typeface="Arial"/>
                <a:cs typeface="Arial"/>
                <a:sym typeface="Arial"/>
              </a:rPr>
              <a:t>CHURN DEEP DIVE ANALYSIS</a:t>
            </a:r>
            <a:endParaRPr b="0" i="0" sz="500" u="none" cap="none" strike="noStrike">
              <a:solidFill>
                <a:srgbClr val="000000"/>
              </a:solidFill>
              <a:latin typeface="Arial"/>
              <a:ea typeface="Arial"/>
              <a:cs typeface="Arial"/>
              <a:sym typeface="Arial"/>
            </a:endParaRPr>
          </a:p>
        </p:txBody>
      </p:sp>
      <p:sp>
        <p:nvSpPr>
          <p:cNvPr id="336" name="Google Shape;336;g29a07955013_1_49"/>
          <p:cNvSpPr txBox="1"/>
          <p:nvPr/>
        </p:nvSpPr>
        <p:spPr>
          <a:xfrm>
            <a:off x="12777400" y="1757899"/>
            <a:ext cx="5034600" cy="633623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800" u="none" cap="none" strike="noStrike">
                <a:solidFill>
                  <a:schemeClr val="dk1"/>
                </a:solidFill>
                <a:latin typeface="Roboto"/>
                <a:ea typeface="Roboto"/>
                <a:cs typeface="Roboto"/>
                <a:sym typeface="Roboto"/>
              </a:rPr>
              <a:t>TENURE MONTHS</a:t>
            </a:r>
            <a:endParaRPr b="1" i="0" sz="2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Roboto"/>
                <a:ea typeface="Roboto"/>
                <a:cs typeface="Roboto"/>
                <a:sym typeface="Roboto"/>
              </a:rPr>
              <a:t>The examination of churn-related factors reveals crucial insights. Users who churn have an average tenure of </a:t>
            </a:r>
            <a:r>
              <a:rPr b="0" i="0" lang="en-US" sz="1800" u="none" cap="none" strike="noStrike">
                <a:solidFill>
                  <a:schemeClr val="dk1"/>
                </a:solidFill>
                <a:highlight>
                  <a:srgbClr val="F0A787"/>
                </a:highlight>
                <a:latin typeface="Roboto"/>
                <a:ea typeface="Roboto"/>
                <a:cs typeface="Roboto"/>
                <a:sym typeface="Roboto"/>
              </a:rPr>
              <a:t>18 months, significantly less than the 37.5 months</a:t>
            </a:r>
            <a:r>
              <a:rPr b="0" i="0" lang="en-US" sz="1800" u="none" cap="none" strike="noStrike">
                <a:solidFill>
                  <a:schemeClr val="dk1"/>
                </a:solidFill>
                <a:latin typeface="Roboto"/>
                <a:ea typeface="Roboto"/>
                <a:cs typeface="Roboto"/>
                <a:sym typeface="Roboto"/>
              </a:rPr>
              <a:t> observed for non-churning users. The positive correlation between a </a:t>
            </a:r>
            <a:r>
              <a:rPr b="0" i="0" lang="en-US" sz="1800" u="none" cap="none" strike="noStrike">
                <a:solidFill>
                  <a:schemeClr val="dk1"/>
                </a:solidFill>
                <a:highlight>
                  <a:srgbClr val="F0A787"/>
                </a:highlight>
                <a:latin typeface="Roboto"/>
                <a:ea typeface="Roboto"/>
                <a:cs typeface="Roboto"/>
                <a:sym typeface="Roboto"/>
              </a:rPr>
              <a:t>69-month tenure and reduced churn</a:t>
            </a:r>
            <a:r>
              <a:rPr b="0" i="0" lang="en-US" sz="1800" u="none" cap="none" strike="noStrike">
                <a:solidFill>
                  <a:schemeClr val="dk1"/>
                </a:solidFill>
                <a:latin typeface="Roboto"/>
                <a:ea typeface="Roboto"/>
                <a:cs typeface="Roboto"/>
                <a:sym typeface="Roboto"/>
              </a:rPr>
              <a:t> highlights the importance of fostering long-term relationships. Challenges arise in </a:t>
            </a:r>
            <a:r>
              <a:rPr b="0" i="0" lang="en-US" sz="1800" u="none" cap="none" strike="noStrike">
                <a:solidFill>
                  <a:schemeClr val="dk1"/>
                </a:solidFill>
                <a:highlight>
                  <a:srgbClr val="EA9999"/>
                </a:highlight>
                <a:latin typeface="Roboto"/>
                <a:ea typeface="Roboto"/>
                <a:cs typeface="Roboto"/>
                <a:sym typeface="Roboto"/>
              </a:rPr>
              <a:t>the initial month, marked by a surge in new customers and high churn. Additionally, efforts to retain customers during the initial five months could be strengthened.</a:t>
            </a:r>
            <a:r>
              <a:rPr b="0" i="0" lang="en-US" sz="1800" u="none" cap="none" strike="noStrike">
                <a:solidFill>
                  <a:schemeClr val="dk1"/>
                </a:solidFill>
                <a:latin typeface="Roboto"/>
                <a:ea typeface="Roboto"/>
                <a:cs typeface="Roboto"/>
                <a:sym typeface="Roboto"/>
              </a:rPr>
              <a:t> Understanding these patterns is pivotal for strategic customer retention, emphasizing the need for a balanced approach to early engagement and sustained, quality service over time.</a:t>
            </a:r>
            <a:endParaRPr b="0" i="0" sz="1800" u="none" cap="none" strike="noStrike">
              <a:solidFill>
                <a:schemeClr val="dk1"/>
              </a:solidFill>
              <a:latin typeface="Roboto"/>
              <a:ea typeface="Roboto"/>
              <a:cs typeface="Roboto"/>
              <a:sym typeface="Roboto"/>
            </a:endParaRPr>
          </a:p>
        </p:txBody>
      </p:sp>
      <p:sp>
        <p:nvSpPr>
          <p:cNvPr id="337" name="Google Shape;337;g29a07955013_1_49"/>
          <p:cNvSpPr/>
          <p:nvPr/>
        </p:nvSpPr>
        <p:spPr>
          <a:xfrm rot="2924806">
            <a:off x="12964082" y="-1287281"/>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g29a07955013_1_49" title="Microsoft Power BI"/>
          <p:cNvPicPr preferRelativeResize="0"/>
          <p:nvPr/>
        </p:nvPicPr>
        <p:blipFill rotWithShape="1">
          <a:blip r:embed="rId4">
            <a:alphaModFix/>
          </a:blip>
          <a:srcRect b="0" l="0" r="0" t="0"/>
          <a:stretch/>
        </p:blipFill>
        <p:spPr>
          <a:xfrm>
            <a:off x="606568" y="1757899"/>
            <a:ext cx="11689194" cy="78141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9a343f9ccc_0_25"/>
          <p:cNvSpPr/>
          <p:nvPr/>
        </p:nvSpPr>
        <p:spPr>
          <a:xfrm rot="2924806">
            <a:off x="12964082" y="-1287281"/>
            <a:ext cx="15816817" cy="9432574"/>
          </a:xfrm>
          <a:custGeom>
            <a:rect b="b" l="l" r="r" t="t"/>
            <a:pathLst>
              <a:path extrusionOk="0" h="9423832" w="15802157">
                <a:moveTo>
                  <a:pt x="0" y="0"/>
                </a:moveTo>
                <a:lnTo>
                  <a:pt x="15802158" y="0"/>
                </a:lnTo>
                <a:lnTo>
                  <a:pt x="15802158" y="9423832"/>
                </a:lnTo>
                <a:lnTo>
                  <a:pt x="0" y="94238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4" name="Google Shape;344;g29a343f9ccc_0_25" title="Churn Customer Detail.mp4">
            <a:hlinkClick r:id="rId4"/>
          </p:cNvPr>
          <p:cNvPicPr preferRelativeResize="0"/>
          <p:nvPr/>
        </p:nvPicPr>
        <p:blipFill>
          <a:blip r:embed="rId5">
            <a:alphaModFix/>
          </a:blip>
          <a:stretch>
            <a:fillRect/>
          </a:stretch>
        </p:blipFill>
        <p:spPr>
          <a:xfrm>
            <a:off x="946150" y="1148313"/>
            <a:ext cx="15299275" cy="8032125"/>
          </a:xfrm>
          <a:prstGeom prst="rect">
            <a:avLst/>
          </a:prstGeom>
          <a:noFill/>
          <a:ln>
            <a:noFill/>
          </a:ln>
        </p:spPr>
      </p:pic>
      <p:sp>
        <p:nvSpPr>
          <p:cNvPr id="345" name="Google Shape;345;g29a343f9ccc_0_25"/>
          <p:cNvSpPr txBox="1"/>
          <p:nvPr/>
        </p:nvSpPr>
        <p:spPr>
          <a:xfrm>
            <a:off x="946150" y="9180425"/>
            <a:ext cx="87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6"/>
              </a:rPr>
              <a:t>Customer Churn Detail Dashboard</a:t>
            </a:r>
            <a:r>
              <a:rPr lang="en-US"/>
              <a:t> </a:t>
            </a:r>
            <a:endParaRPr/>
          </a:p>
        </p:txBody>
      </p:sp>
      <p:sp>
        <p:nvSpPr>
          <p:cNvPr id="346" name="Google Shape;346;g29a343f9ccc_0_25"/>
          <p:cNvSpPr txBox="1"/>
          <p:nvPr/>
        </p:nvSpPr>
        <p:spPr>
          <a:xfrm>
            <a:off x="1045600" y="484000"/>
            <a:ext cx="15199800" cy="668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Clr>
                <a:srgbClr val="000000"/>
              </a:buClr>
              <a:buSzPts val="5243"/>
              <a:buFont typeface="Arial"/>
              <a:buNone/>
            </a:pPr>
            <a:r>
              <a:rPr lang="en-US" sz="4343">
                <a:solidFill>
                  <a:srgbClr val="010101"/>
                </a:solidFill>
              </a:rPr>
              <a:t>EVIDENCE CHURN DEEP DIVE ANALYSIS DASHBOARD</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50" name="Shape 350"/>
        <p:cNvGrpSpPr/>
        <p:nvPr/>
      </p:nvGrpSpPr>
      <p:grpSpPr>
        <a:xfrm>
          <a:off x="0" y="0"/>
          <a:ext cx="0" cy="0"/>
          <a:chOff x="0" y="0"/>
          <a:chExt cx="0" cy="0"/>
        </a:xfrm>
      </p:grpSpPr>
      <p:sp>
        <p:nvSpPr>
          <p:cNvPr id="351" name="Google Shape;351;g29a201ff004_0_40"/>
          <p:cNvSpPr/>
          <p:nvPr/>
        </p:nvSpPr>
        <p:spPr>
          <a:xfrm rot="5847735">
            <a:off x="-7853665" y="842376"/>
            <a:ext cx="13050142" cy="7782630"/>
          </a:xfrm>
          <a:custGeom>
            <a:rect b="b" l="l" r="r" t="t"/>
            <a:pathLst>
              <a:path extrusionOk="0" h="7775029" w="13037396">
                <a:moveTo>
                  <a:pt x="0" y="0"/>
                </a:moveTo>
                <a:lnTo>
                  <a:pt x="13037395" y="0"/>
                </a:lnTo>
                <a:lnTo>
                  <a:pt x="13037395" y="7775029"/>
                </a:lnTo>
                <a:lnTo>
                  <a:pt x="0" y="7775029"/>
                </a:lnTo>
                <a:lnTo>
                  <a:pt x="0" y="0"/>
                </a:lnTo>
                <a:close/>
              </a:path>
            </a:pathLst>
          </a:custGeom>
          <a:blipFill rotWithShape="1">
            <a:blip r:embed="rId3">
              <a:alphaModFix/>
            </a:blip>
            <a:stretch>
              <a:fillRect b="0" l="0" r="0" t="0"/>
            </a:stretch>
          </a:blipFill>
          <a:ln>
            <a:noFill/>
          </a:ln>
        </p:spPr>
      </p:sp>
      <p:grpSp>
        <p:nvGrpSpPr>
          <p:cNvPr id="352" name="Google Shape;352;g29a201ff004_0_40"/>
          <p:cNvGrpSpPr/>
          <p:nvPr/>
        </p:nvGrpSpPr>
        <p:grpSpPr>
          <a:xfrm>
            <a:off x="9997088" y="-628312"/>
            <a:ext cx="8570902" cy="11543747"/>
            <a:chOff x="0" y="0"/>
            <a:chExt cx="3632200" cy="4892040"/>
          </a:xfrm>
        </p:grpSpPr>
        <p:sp>
          <p:nvSpPr>
            <p:cNvPr id="353" name="Google Shape;353;g29a201ff004_0_40"/>
            <p:cNvSpPr/>
            <p:nvPr/>
          </p:nvSpPr>
          <p:spPr>
            <a:xfrm>
              <a:off x="15240" y="15240"/>
              <a:ext cx="3600450" cy="4860290"/>
            </a:xfrm>
            <a:custGeom>
              <a:rect b="b" l="l" r="r" t="t"/>
              <a:pathLst>
                <a:path extrusionOk="0" h="4860290" w="3600450">
                  <a:moveTo>
                    <a:pt x="0" y="0"/>
                  </a:moveTo>
                  <a:lnTo>
                    <a:pt x="3600450" y="0"/>
                  </a:lnTo>
                  <a:lnTo>
                    <a:pt x="3600450" y="4860290"/>
                  </a:lnTo>
                  <a:lnTo>
                    <a:pt x="0" y="4860290"/>
                  </a:lnTo>
                  <a:close/>
                </a:path>
              </a:pathLst>
            </a:custGeom>
            <a:blipFill rotWithShape="1">
              <a:blip r:embed="rId4">
                <a:alphaModFix/>
              </a:blip>
              <a:stretch>
                <a:fillRect b="0" l="-51223" r="-51233" t="0"/>
              </a:stretch>
            </a:blipFill>
            <a:ln>
              <a:noFill/>
            </a:ln>
          </p:spPr>
        </p:sp>
        <p:sp>
          <p:nvSpPr>
            <p:cNvPr id="354" name="Google Shape;354;g29a201ff004_0_40"/>
            <p:cNvSpPr/>
            <p:nvPr/>
          </p:nvSpPr>
          <p:spPr>
            <a:xfrm>
              <a:off x="0" y="0"/>
              <a:ext cx="3632200" cy="4892040"/>
            </a:xfrm>
            <a:custGeom>
              <a:rect b="b" l="l" r="r" t="t"/>
              <a:pathLst>
                <a:path extrusionOk="0"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355" name="Google Shape;355;g29a201ff004_0_40"/>
          <p:cNvSpPr txBox="1"/>
          <p:nvPr/>
        </p:nvSpPr>
        <p:spPr>
          <a:xfrm>
            <a:off x="2390865" y="5181346"/>
            <a:ext cx="5871000" cy="30231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chemeClr val="dk1"/>
              </a:buClr>
              <a:buSzPts val="1400"/>
              <a:buFont typeface="Arial"/>
              <a:buNone/>
            </a:pPr>
            <a:r>
              <a:rPr b="0" i="0" lang="en-US" sz="2000" u="none" cap="none" strike="noStrike">
                <a:solidFill>
                  <a:schemeClr val="dk1"/>
                </a:solidFill>
                <a:latin typeface="Roboto"/>
                <a:ea typeface="Roboto"/>
                <a:cs typeface="Roboto"/>
                <a:sym typeface="Roboto"/>
              </a:rPr>
              <a:t>Developing a predictive application capable of foreseeing potential churn is essential. Leveraging machine learning models and historical customer data, the app aims to forecast churn, empowering telecom companies to take proactive measures to retain customers before they consider switching to other providers.</a:t>
            </a:r>
            <a:endParaRPr b="0" i="0" sz="2000" u="none" cap="none" strike="noStrike">
              <a:solidFill>
                <a:srgbClr val="000000"/>
              </a:solidFill>
              <a:latin typeface="Arial"/>
              <a:ea typeface="Arial"/>
              <a:cs typeface="Arial"/>
              <a:sym typeface="Arial"/>
            </a:endParaRPr>
          </a:p>
        </p:txBody>
      </p:sp>
      <p:cxnSp>
        <p:nvCxnSpPr>
          <p:cNvPr id="356" name="Google Shape;356;g29a201ff004_0_40"/>
          <p:cNvCxnSpPr/>
          <p:nvPr/>
        </p:nvCxnSpPr>
        <p:spPr>
          <a:xfrm rot="10800000">
            <a:off x="2390789" y="4846255"/>
            <a:ext cx="6160800" cy="0"/>
          </a:xfrm>
          <a:prstGeom prst="straightConnector1">
            <a:avLst/>
          </a:prstGeom>
          <a:noFill/>
          <a:ln cap="flat" cmpd="sng" w="76200">
            <a:solidFill>
              <a:srgbClr val="C23A97"/>
            </a:solidFill>
            <a:prstDash val="solid"/>
            <a:round/>
            <a:headEnd len="sm" w="sm" type="none"/>
            <a:tailEnd len="sm" w="sm" type="none"/>
          </a:ln>
        </p:spPr>
      </p:cxnSp>
      <p:sp>
        <p:nvSpPr>
          <p:cNvPr id="357" name="Google Shape;357;g29a201ff004_0_40"/>
          <p:cNvSpPr txBox="1"/>
          <p:nvPr/>
        </p:nvSpPr>
        <p:spPr>
          <a:xfrm>
            <a:off x="2390865" y="3316563"/>
            <a:ext cx="6531000" cy="5850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chemeClr val="dk1"/>
              </a:buClr>
              <a:buSzPts val="3300"/>
              <a:buFont typeface="Arial"/>
              <a:buNone/>
            </a:pPr>
            <a:r>
              <a:rPr b="0" i="0" lang="en-US" sz="3800" u="none" cap="none" strike="noStrike">
                <a:solidFill>
                  <a:schemeClr val="dk1"/>
                </a:solidFill>
                <a:latin typeface="Arial"/>
                <a:ea typeface="Arial"/>
                <a:cs typeface="Arial"/>
                <a:sym typeface="Arial"/>
              </a:rPr>
              <a:t>Churn Prediction</a:t>
            </a:r>
            <a:endParaRPr b="0" i="0" sz="4900" u="none" cap="none" strike="noStrike">
              <a:solidFill>
                <a:srgbClr val="000000"/>
              </a:solidFill>
              <a:latin typeface="Arial"/>
              <a:ea typeface="Arial"/>
              <a:cs typeface="Arial"/>
              <a:sym typeface="Arial"/>
            </a:endParaRPr>
          </a:p>
        </p:txBody>
      </p:sp>
      <p:sp>
        <p:nvSpPr>
          <p:cNvPr id="358" name="Google Shape;358;g29a201ff004_0_40"/>
          <p:cNvSpPr txBox="1"/>
          <p:nvPr/>
        </p:nvSpPr>
        <p:spPr>
          <a:xfrm>
            <a:off x="2390865" y="3934418"/>
            <a:ext cx="6753000" cy="800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300"/>
              <a:buFont typeface="Arial"/>
              <a:buNone/>
            </a:pPr>
            <a:r>
              <a:rPr b="0" i="0" lang="en-US" sz="5200" u="none" cap="none" strike="noStrike">
                <a:solidFill>
                  <a:srgbClr val="000000"/>
                </a:solidFill>
                <a:latin typeface="Arial"/>
                <a:ea typeface="Arial"/>
                <a:cs typeface="Arial"/>
                <a:sym typeface="Arial"/>
              </a:rPr>
              <a:t>APP DEVELOPMENT</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99ae23cd7a_7_30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829" l="-53346" r="-341" t="-19857"/>
            </a:stretch>
          </a:blipFill>
          <a:ln>
            <a:noFill/>
          </a:ln>
        </p:spPr>
      </p:sp>
      <p:grpSp>
        <p:nvGrpSpPr>
          <p:cNvPr id="364" name="Google Shape;364;g299ae23cd7a_7_307"/>
          <p:cNvGrpSpPr/>
          <p:nvPr/>
        </p:nvGrpSpPr>
        <p:grpSpPr>
          <a:xfrm>
            <a:off x="1270035" y="-1264444"/>
            <a:ext cx="7015986" cy="12309511"/>
            <a:chOff x="0" y="-28575"/>
            <a:chExt cx="1455146" cy="2553046"/>
          </a:xfrm>
        </p:grpSpPr>
        <p:sp>
          <p:nvSpPr>
            <p:cNvPr id="365" name="Google Shape;365;g299ae23cd7a_7_307"/>
            <p:cNvSpPr/>
            <p:nvPr/>
          </p:nvSpPr>
          <p:spPr>
            <a:xfrm>
              <a:off x="0" y="0"/>
              <a:ext cx="1455146" cy="2524471"/>
            </a:xfrm>
            <a:custGeom>
              <a:rect b="b" l="l" r="r" t="t"/>
              <a:pathLst>
                <a:path extrusionOk="0" h="2524471" w="1455146">
                  <a:moveTo>
                    <a:pt x="0" y="0"/>
                  </a:moveTo>
                  <a:lnTo>
                    <a:pt x="1455146" y="0"/>
                  </a:lnTo>
                  <a:lnTo>
                    <a:pt x="1455146" y="2524471"/>
                  </a:lnTo>
                  <a:lnTo>
                    <a:pt x="0" y="2524471"/>
                  </a:lnTo>
                  <a:close/>
                </a:path>
              </a:pathLst>
            </a:custGeom>
            <a:solidFill>
              <a:srgbClr val="F5F5F5"/>
            </a:solidFill>
            <a:ln>
              <a:noFill/>
            </a:ln>
          </p:spPr>
        </p:sp>
        <p:sp>
          <p:nvSpPr>
            <p:cNvPr id="366" name="Google Shape;366;g299ae23cd7a_7_307"/>
            <p:cNvSpPr txBox="1"/>
            <p:nvPr/>
          </p:nvSpPr>
          <p:spPr>
            <a:xfrm>
              <a:off x="0" y="-28575"/>
              <a:ext cx="1455146" cy="2553046"/>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367" name="Google Shape;367;g299ae23cd7a_7_307"/>
          <p:cNvCxnSpPr/>
          <p:nvPr/>
        </p:nvCxnSpPr>
        <p:spPr>
          <a:xfrm rot="10800000">
            <a:off x="-7863420" y="4240249"/>
            <a:ext cx="15156557" cy="0"/>
          </a:xfrm>
          <a:prstGeom prst="straightConnector1">
            <a:avLst/>
          </a:prstGeom>
          <a:noFill/>
          <a:ln cap="flat" cmpd="sng" w="76200">
            <a:solidFill>
              <a:srgbClr val="C23A97"/>
            </a:solidFill>
            <a:prstDash val="solid"/>
            <a:round/>
            <a:headEnd len="sm" w="sm" type="none"/>
            <a:tailEnd len="sm" w="sm" type="none"/>
          </a:ln>
        </p:spPr>
      </p:cxnSp>
      <p:sp>
        <p:nvSpPr>
          <p:cNvPr id="368" name="Google Shape;368;g299ae23cd7a_7_307"/>
          <p:cNvSpPr txBox="1"/>
          <p:nvPr/>
        </p:nvSpPr>
        <p:spPr>
          <a:xfrm>
            <a:off x="1682065" y="2301289"/>
            <a:ext cx="5474100" cy="7695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Clr>
                <a:srgbClr val="000000"/>
              </a:buClr>
              <a:buSzPts val="5499"/>
              <a:buFont typeface="Arial"/>
              <a:buNone/>
            </a:pPr>
            <a:r>
              <a:rPr b="0" i="0" lang="en-US" sz="5000" u="none" cap="none" strike="noStrike">
                <a:solidFill>
                  <a:srgbClr val="000000"/>
                </a:solidFill>
                <a:latin typeface="Roboto"/>
                <a:ea typeface="Roboto"/>
                <a:cs typeface="Roboto"/>
                <a:sym typeface="Roboto"/>
              </a:rPr>
              <a:t>Churn Prediction</a:t>
            </a:r>
            <a:endParaRPr b="0" i="0" sz="5000" u="none" cap="none" strike="noStrike">
              <a:solidFill>
                <a:srgbClr val="000000"/>
              </a:solidFill>
              <a:latin typeface="Roboto"/>
              <a:ea typeface="Roboto"/>
              <a:cs typeface="Roboto"/>
              <a:sym typeface="Roboto"/>
            </a:endParaRPr>
          </a:p>
        </p:txBody>
      </p:sp>
      <p:sp>
        <p:nvSpPr>
          <p:cNvPr id="369" name="Google Shape;369;g299ae23cd7a_7_307"/>
          <p:cNvSpPr txBox="1"/>
          <p:nvPr/>
        </p:nvSpPr>
        <p:spPr>
          <a:xfrm>
            <a:off x="1682075" y="4569850"/>
            <a:ext cx="6384000" cy="3627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800"/>
              <a:buFont typeface="Arial"/>
              <a:buNone/>
            </a:pPr>
            <a:r>
              <a:rPr b="0" i="0" lang="en-US" sz="2400" u="none" cap="none" strike="noStrike">
                <a:solidFill>
                  <a:srgbClr val="000000"/>
                </a:solidFill>
                <a:latin typeface="Roboto"/>
                <a:ea typeface="Roboto"/>
                <a:cs typeface="Roboto"/>
                <a:sym typeface="Roboto"/>
              </a:rPr>
              <a:t>The churn prediction app uses machine learning and historical customer data to forecast potential churn. By analyzing customer behavior, it identifies high-risk customers, allowing businesses to implement proactive strategies for retention, thereby maintaining valuable relationships.</a:t>
            </a:r>
            <a:endParaRPr b="0" i="0" sz="2400" u="none" cap="none" strike="noStrike">
              <a:solidFill>
                <a:srgbClr val="000000"/>
              </a:solidFill>
              <a:latin typeface="Roboto"/>
              <a:ea typeface="Roboto"/>
              <a:cs typeface="Roboto"/>
              <a:sym typeface="Roboto"/>
            </a:endParaRPr>
          </a:p>
        </p:txBody>
      </p:sp>
      <p:sp>
        <p:nvSpPr>
          <p:cNvPr id="370" name="Google Shape;370;g299ae23cd7a_7_307"/>
          <p:cNvSpPr txBox="1"/>
          <p:nvPr/>
        </p:nvSpPr>
        <p:spPr>
          <a:xfrm>
            <a:off x="1682075" y="3070788"/>
            <a:ext cx="7174200" cy="9234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Clr>
                <a:srgbClr val="000000"/>
              </a:buClr>
              <a:buSzPts val="6799"/>
              <a:buFont typeface="Arial"/>
              <a:buNone/>
            </a:pPr>
            <a:r>
              <a:rPr b="0" i="0" lang="en-US" sz="6000" u="none" cap="none" strike="noStrike">
                <a:solidFill>
                  <a:srgbClr val="000000"/>
                </a:solidFill>
                <a:latin typeface="Roboto"/>
                <a:ea typeface="Roboto"/>
                <a:cs typeface="Roboto"/>
                <a:sym typeface="Roboto"/>
              </a:rPr>
              <a:t>App Development</a:t>
            </a:r>
            <a:endParaRPr b="0" i="0" sz="6000" u="none" cap="none" strike="noStrike">
              <a:solidFill>
                <a:srgbClr val="000000"/>
              </a:solidFill>
              <a:latin typeface="Roboto"/>
              <a:ea typeface="Roboto"/>
              <a:cs typeface="Roboto"/>
              <a:sym typeface="Roboto"/>
            </a:endParaRPr>
          </a:p>
        </p:txBody>
      </p:sp>
      <p:pic>
        <p:nvPicPr>
          <p:cNvPr id="371" name="Google Shape;371;g299ae23cd7a_7_307"/>
          <p:cNvPicPr preferRelativeResize="0"/>
          <p:nvPr/>
        </p:nvPicPr>
        <p:blipFill rotWithShape="1">
          <a:blip r:embed="rId4">
            <a:alphaModFix/>
          </a:blip>
          <a:srcRect b="0" l="0" r="0" t="0"/>
          <a:stretch/>
        </p:blipFill>
        <p:spPr>
          <a:xfrm>
            <a:off x="9180488" y="1144300"/>
            <a:ext cx="8106376" cy="3627600"/>
          </a:xfrm>
          <a:prstGeom prst="rect">
            <a:avLst/>
          </a:prstGeom>
          <a:noFill/>
          <a:ln>
            <a:noFill/>
          </a:ln>
        </p:spPr>
      </p:pic>
      <p:sp>
        <p:nvSpPr>
          <p:cNvPr id="372" name="Google Shape;372;g299ae23cd7a_7_307"/>
          <p:cNvSpPr txBox="1"/>
          <p:nvPr/>
        </p:nvSpPr>
        <p:spPr>
          <a:xfrm>
            <a:off x="9312217" y="273475"/>
            <a:ext cx="7842900" cy="769500"/>
          </a:xfrm>
          <a:prstGeom prst="rect">
            <a:avLst/>
          </a:prstGeom>
          <a:noFill/>
          <a:ln>
            <a:noFill/>
          </a:ln>
        </p:spPr>
        <p:txBody>
          <a:bodyPr anchorCtr="0" anchor="ctr" bIns="0" lIns="0" spcFirstLastPara="1" rIns="0" wrap="square" tIns="0">
            <a:noAutofit/>
          </a:bodyPr>
          <a:lstStyle/>
          <a:p>
            <a:pPr indent="0" lvl="0" marL="0" marR="0" rtl="0" algn="ctr">
              <a:lnSpc>
                <a:spcPct val="110001"/>
              </a:lnSpc>
              <a:spcBef>
                <a:spcPts val="0"/>
              </a:spcBef>
              <a:spcAft>
                <a:spcPts val="0"/>
              </a:spcAft>
              <a:buClr>
                <a:srgbClr val="000000"/>
              </a:buClr>
              <a:buSzPts val="5499"/>
              <a:buFont typeface="Arial"/>
              <a:buNone/>
            </a:pPr>
            <a:r>
              <a:rPr b="0" i="0" lang="en-US" sz="5000" u="none" cap="none" strike="noStrike">
                <a:solidFill>
                  <a:schemeClr val="lt1"/>
                </a:solidFill>
                <a:latin typeface="Roboto"/>
                <a:ea typeface="Roboto"/>
                <a:cs typeface="Roboto"/>
                <a:sym typeface="Roboto"/>
              </a:rPr>
              <a:t>Model Performance</a:t>
            </a:r>
            <a:endParaRPr b="0" i="0" sz="5000" u="none" cap="none" strike="noStrike">
              <a:solidFill>
                <a:schemeClr val="lt1"/>
              </a:solidFill>
              <a:latin typeface="Roboto"/>
              <a:ea typeface="Roboto"/>
              <a:cs typeface="Roboto"/>
              <a:sym typeface="Roboto"/>
            </a:endParaRPr>
          </a:p>
        </p:txBody>
      </p:sp>
      <p:sp>
        <p:nvSpPr>
          <p:cNvPr id="373" name="Google Shape;373;g299ae23cd7a_7_307"/>
          <p:cNvSpPr txBox="1"/>
          <p:nvPr/>
        </p:nvSpPr>
        <p:spPr>
          <a:xfrm>
            <a:off x="9180500" y="5314175"/>
            <a:ext cx="8916900" cy="44586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US" sz="2100" u="none" cap="none" strike="noStrike">
                <a:solidFill>
                  <a:schemeClr val="lt1"/>
                </a:solidFill>
                <a:latin typeface="Roboto"/>
                <a:ea typeface="Roboto"/>
                <a:cs typeface="Roboto"/>
                <a:sym typeface="Roboto"/>
              </a:rPr>
              <a:t>Choosing precision over recall in our churn model, conducted with </a:t>
            </a:r>
            <a:r>
              <a:rPr b="1" i="0" lang="en-US" sz="2100" u="none" cap="none" strike="noStrike">
                <a:solidFill>
                  <a:schemeClr val="lt1"/>
                </a:solidFill>
                <a:latin typeface="Roboto"/>
                <a:ea typeface="Roboto"/>
                <a:cs typeface="Roboto"/>
                <a:sym typeface="Roboto"/>
              </a:rPr>
              <a:t>Logistic Regression,</a:t>
            </a:r>
            <a:r>
              <a:rPr b="0" i="0" lang="en-US" sz="2100" u="none" cap="none" strike="noStrike">
                <a:solidFill>
                  <a:schemeClr val="lt1"/>
                </a:solidFill>
                <a:latin typeface="Roboto"/>
                <a:ea typeface="Roboto"/>
                <a:cs typeface="Roboto"/>
                <a:sym typeface="Roboto"/>
              </a:rPr>
              <a:t> resulting in an accuracy and precision of around </a:t>
            </a:r>
            <a:r>
              <a:rPr b="1" i="0" lang="en-US" sz="2100" u="none" cap="none" strike="noStrike">
                <a:solidFill>
                  <a:schemeClr val="lt1"/>
                </a:solidFill>
                <a:latin typeface="Roboto"/>
                <a:ea typeface="Roboto"/>
                <a:cs typeface="Roboto"/>
                <a:sym typeface="Roboto"/>
              </a:rPr>
              <a:t>75%</a:t>
            </a:r>
            <a:r>
              <a:rPr b="0" i="0" lang="en-US" sz="2100" u="none" cap="none" strike="noStrike">
                <a:solidFill>
                  <a:schemeClr val="lt1"/>
                </a:solidFill>
                <a:latin typeface="Roboto"/>
                <a:ea typeface="Roboto"/>
                <a:cs typeface="Roboto"/>
                <a:sym typeface="Roboto"/>
              </a:rPr>
              <a:t> after </a:t>
            </a:r>
            <a:r>
              <a:rPr b="1" i="0" lang="en-US" sz="2100" u="none" cap="none" strike="noStrike">
                <a:solidFill>
                  <a:schemeClr val="lt1"/>
                </a:solidFill>
                <a:latin typeface="Roboto"/>
                <a:ea typeface="Roboto"/>
                <a:cs typeface="Roboto"/>
                <a:sym typeface="Roboto"/>
              </a:rPr>
              <a:t>fine-tuning</a:t>
            </a:r>
            <a:r>
              <a:rPr b="0" i="0" lang="en-US" sz="2100" u="none" cap="none" strike="noStrike">
                <a:solidFill>
                  <a:schemeClr val="lt1"/>
                </a:solidFill>
                <a:latin typeface="Roboto"/>
                <a:ea typeface="Roboto"/>
                <a:cs typeface="Roboto"/>
                <a:sym typeface="Roboto"/>
              </a:rPr>
              <a:t> and multiple </a:t>
            </a:r>
            <a:r>
              <a:rPr b="1" i="0" lang="en-US" sz="2100" u="none" cap="none" strike="noStrike">
                <a:solidFill>
                  <a:schemeClr val="lt1"/>
                </a:solidFill>
                <a:latin typeface="Roboto"/>
                <a:ea typeface="Roboto"/>
                <a:cs typeface="Roboto"/>
                <a:sym typeface="Roboto"/>
              </a:rPr>
              <a:t>feature engineering iterations</a:t>
            </a:r>
            <a:r>
              <a:rPr b="0" i="0" lang="en-US" sz="2100" u="none" cap="none" strike="noStrike">
                <a:solidFill>
                  <a:schemeClr val="lt1"/>
                </a:solidFill>
                <a:latin typeface="Roboto"/>
                <a:ea typeface="Roboto"/>
                <a:cs typeface="Roboto"/>
                <a:sym typeface="Roboto"/>
              </a:rPr>
              <a:t>, aligns with our business objectives. We prioritize </a:t>
            </a:r>
            <a:r>
              <a:rPr b="1" i="0" lang="en-US" sz="2100" u="none" cap="none" strike="noStrike">
                <a:solidFill>
                  <a:schemeClr val="lt1"/>
                </a:solidFill>
                <a:latin typeface="Roboto"/>
                <a:ea typeface="Roboto"/>
                <a:cs typeface="Roboto"/>
                <a:sym typeface="Roboto"/>
              </a:rPr>
              <a:t>precision</a:t>
            </a:r>
            <a:r>
              <a:rPr b="0" i="0" lang="en-US" sz="2100" u="none" cap="none" strike="noStrike">
                <a:solidFill>
                  <a:schemeClr val="lt1"/>
                </a:solidFill>
                <a:latin typeface="Roboto"/>
                <a:ea typeface="Roboto"/>
                <a:cs typeface="Roboto"/>
                <a:sym typeface="Roboto"/>
              </a:rPr>
              <a:t> to ensure that the identified churn cases are highly accurate, allowing for targeted resource allocation in retention efforts. This focus on precision optimizes our retention strategies, enabling cost-effective and efficient allocation of resources.</a:t>
            </a:r>
            <a:endParaRPr b="0" i="0" sz="21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2100" u="none" cap="none" strike="noStrike">
                <a:solidFill>
                  <a:schemeClr val="lt1"/>
                </a:solidFill>
                <a:latin typeface="Roboto"/>
                <a:ea typeface="Roboto"/>
                <a:cs typeface="Roboto"/>
                <a:sym typeface="Roboto"/>
              </a:rPr>
              <a:t>However, while our model, utilizing logistic regression, has shown significant success, there remains ample room for further enhancement in accuracy and precision, ensuring ongoing improvements to refine our customer retention initiatives."</a:t>
            </a:r>
            <a:endParaRPr b="0" i="0" sz="2100" u="none" cap="none" strike="noStrike">
              <a:solidFill>
                <a:schemeClr val="lt1"/>
              </a:solidFill>
              <a:latin typeface="Roboto"/>
              <a:ea typeface="Roboto"/>
              <a:cs typeface="Roboto"/>
              <a:sym typeface="Roboto"/>
            </a:endParaRPr>
          </a:p>
        </p:txBody>
      </p:sp>
      <p:sp>
        <p:nvSpPr>
          <p:cNvPr id="374" name="Google Shape;374;g299ae23cd7a_7_307"/>
          <p:cNvSpPr txBox="1"/>
          <p:nvPr/>
        </p:nvSpPr>
        <p:spPr>
          <a:xfrm>
            <a:off x="11733688" y="4705663"/>
            <a:ext cx="30000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47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Classification report [images by author]</a:t>
            </a:r>
            <a:endParaRPr b="0" i="0" sz="1200" u="none" cap="none" strike="noStrike">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299ae23cd7a_0_0"/>
          <p:cNvPicPr preferRelativeResize="0"/>
          <p:nvPr/>
        </p:nvPicPr>
        <p:blipFill rotWithShape="1">
          <a:blip r:embed="rId3">
            <a:alphaModFix/>
          </a:blip>
          <a:srcRect b="0" l="0" r="0" t="0"/>
          <a:stretch/>
        </p:blipFill>
        <p:spPr>
          <a:xfrm>
            <a:off x="1" y="0"/>
            <a:ext cx="19102123" cy="10744950"/>
          </a:xfrm>
          <a:prstGeom prst="rect">
            <a:avLst/>
          </a:prstGeom>
          <a:noFill/>
          <a:ln>
            <a:noFill/>
          </a:ln>
        </p:spPr>
      </p:pic>
      <p:pic>
        <p:nvPicPr>
          <p:cNvPr id="380" name="Google Shape;380;g299ae23cd7a_0_0"/>
          <p:cNvPicPr preferRelativeResize="0"/>
          <p:nvPr/>
        </p:nvPicPr>
        <p:blipFill rotWithShape="1">
          <a:blip r:embed="rId4">
            <a:alphaModFix/>
          </a:blip>
          <a:srcRect b="0" l="0" r="0" t="0"/>
          <a:stretch/>
        </p:blipFill>
        <p:spPr>
          <a:xfrm>
            <a:off x="2819400" y="2641600"/>
            <a:ext cx="9797143" cy="5867400"/>
          </a:xfrm>
          <a:prstGeom prst="rect">
            <a:avLst/>
          </a:prstGeom>
          <a:noFill/>
          <a:ln>
            <a:noFill/>
          </a:ln>
        </p:spPr>
      </p:pic>
      <p:sp>
        <p:nvSpPr>
          <p:cNvPr id="381" name="Google Shape;381;g299ae23cd7a_0_0"/>
          <p:cNvSpPr txBox="1"/>
          <p:nvPr/>
        </p:nvSpPr>
        <p:spPr>
          <a:xfrm>
            <a:off x="1892300" y="9515445"/>
            <a:ext cx="23114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sng" cap="none" strike="noStrike">
                <a:solidFill>
                  <a:srgbClr val="000000"/>
                </a:solidFill>
                <a:latin typeface="Roboto"/>
                <a:ea typeface="Roboto"/>
                <a:cs typeface="Roboto"/>
                <a:sym typeface="Roboto"/>
                <a:hlinkClick r:id="rId5">
                  <a:extLst>
                    <a:ext uri="{A12FA001-AC4F-418D-AE19-62706E023703}">
                      <ahyp:hlinkClr val="tx"/>
                    </a:ext>
                  </a:extLst>
                </a:hlinkClick>
              </a:rPr>
              <a:t>Link to video</a:t>
            </a:r>
            <a:endParaRPr b="1" i="0" sz="2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85" name="Shape 385"/>
        <p:cNvGrpSpPr/>
        <p:nvPr/>
      </p:nvGrpSpPr>
      <p:grpSpPr>
        <a:xfrm>
          <a:off x="0" y="0"/>
          <a:ext cx="0" cy="0"/>
          <a:chOff x="0" y="0"/>
          <a:chExt cx="0" cy="0"/>
        </a:xfrm>
      </p:grpSpPr>
      <p:sp>
        <p:nvSpPr>
          <p:cNvPr id="386" name="Google Shape;386;g299ae23cd7a_7_331"/>
          <p:cNvSpPr/>
          <p:nvPr/>
        </p:nvSpPr>
        <p:spPr>
          <a:xfrm rot="7190023">
            <a:off x="-1220860" y="-263391"/>
            <a:ext cx="20194835" cy="12043465"/>
          </a:xfrm>
          <a:custGeom>
            <a:rect b="b" l="l" r="r" t="t"/>
            <a:pathLst>
              <a:path extrusionOk="0" h="12043089" w="20194204">
                <a:moveTo>
                  <a:pt x="0" y="0"/>
                </a:moveTo>
                <a:lnTo>
                  <a:pt x="20194204" y="0"/>
                </a:lnTo>
                <a:lnTo>
                  <a:pt x="20194204" y="12043088"/>
                </a:lnTo>
                <a:lnTo>
                  <a:pt x="0" y="12043088"/>
                </a:lnTo>
                <a:lnTo>
                  <a:pt x="0" y="0"/>
                </a:lnTo>
                <a:close/>
              </a:path>
            </a:pathLst>
          </a:custGeom>
          <a:blipFill rotWithShape="1">
            <a:blip r:embed="rId3">
              <a:alphaModFix/>
            </a:blip>
            <a:stretch>
              <a:fillRect b="0" l="0" r="0" t="0"/>
            </a:stretch>
          </a:blipFill>
          <a:ln>
            <a:noFill/>
          </a:ln>
        </p:spPr>
      </p:sp>
      <p:grpSp>
        <p:nvGrpSpPr>
          <p:cNvPr id="387" name="Google Shape;387;g299ae23cd7a_7_331"/>
          <p:cNvGrpSpPr/>
          <p:nvPr/>
        </p:nvGrpSpPr>
        <p:grpSpPr>
          <a:xfrm>
            <a:off x="1566400" y="1689100"/>
            <a:ext cx="4916933" cy="7263968"/>
            <a:chOff x="0" y="-28575"/>
            <a:chExt cx="1875475" cy="2035238"/>
          </a:xfrm>
        </p:grpSpPr>
        <p:sp>
          <p:nvSpPr>
            <p:cNvPr id="388" name="Google Shape;388;g299ae23cd7a_7_331"/>
            <p:cNvSpPr/>
            <p:nvPr/>
          </p:nvSpPr>
          <p:spPr>
            <a:xfrm>
              <a:off x="0" y="0"/>
              <a:ext cx="1875475" cy="2006663"/>
            </a:xfrm>
            <a:custGeom>
              <a:rect b="b" l="l" r="r" t="t"/>
              <a:pathLst>
                <a:path extrusionOk="0" h="2006663" w="1875475">
                  <a:moveTo>
                    <a:pt x="0" y="0"/>
                  </a:moveTo>
                  <a:lnTo>
                    <a:pt x="1875475" y="0"/>
                  </a:lnTo>
                  <a:lnTo>
                    <a:pt x="1875475"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89" name="Google Shape;389;g299ae23cd7a_7_331"/>
            <p:cNvSpPr txBox="1"/>
            <p:nvPr/>
          </p:nvSpPr>
          <p:spPr>
            <a:xfrm>
              <a:off x="0" y="-28575"/>
              <a:ext cx="1875475"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0" name="Google Shape;390;g299ae23cd7a_7_331"/>
          <p:cNvSpPr txBox="1"/>
          <p:nvPr/>
        </p:nvSpPr>
        <p:spPr>
          <a:xfrm>
            <a:off x="10334803" y="3046593"/>
            <a:ext cx="5286300" cy="2154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299ae23cd7a_7_331"/>
          <p:cNvSpPr txBox="1"/>
          <p:nvPr/>
        </p:nvSpPr>
        <p:spPr>
          <a:xfrm>
            <a:off x="10334803" y="4305043"/>
            <a:ext cx="5132700" cy="2154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99ae23cd7a_7_331"/>
          <p:cNvSpPr txBox="1"/>
          <p:nvPr/>
        </p:nvSpPr>
        <p:spPr>
          <a:xfrm>
            <a:off x="1928851" y="2609200"/>
            <a:ext cx="3716400" cy="4617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PROFILING</a:t>
            </a:r>
            <a:endParaRPr b="0" i="0" sz="3000" u="none" cap="none" strike="noStrike">
              <a:solidFill>
                <a:srgbClr val="000000"/>
              </a:solidFill>
              <a:latin typeface="Arial"/>
              <a:ea typeface="Arial"/>
              <a:cs typeface="Arial"/>
              <a:sym typeface="Arial"/>
            </a:endParaRPr>
          </a:p>
        </p:txBody>
      </p:sp>
      <p:sp>
        <p:nvSpPr>
          <p:cNvPr id="393" name="Google Shape;393;g299ae23cd7a_7_331"/>
          <p:cNvSpPr txBox="1"/>
          <p:nvPr/>
        </p:nvSpPr>
        <p:spPr>
          <a:xfrm>
            <a:off x="1881650" y="3218275"/>
            <a:ext cx="4286400" cy="373256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chemeClr val="dk1"/>
              </a:buClr>
              <a:buSzPts val="1100"/>
              <a:buFont typeface="Arial"/>
              <a:buNone/>
            </a:pPr>
            <a:r>
              <a:rPr b="1" i="0" lang="en-US" sz="1500" u="none" cap="none" strike="noStrike">
                <a:solidFill>
                  <a:srgbClr val="000000"/>
                </a:solidFill>
                <a:latin typeface="Roboto"/>
                <a:ea typeface="Roboto"/>
                <a:cs typeface="Roboto"/>
                <a:sym typeface="Roboto"/>
              </a:rPr>
              <a:t>Key Customer Preferences Identified:</a:t>
            </a:r>
            <a:endParaRPr b="1"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 'Pulsa' payment prevalence suggests payment method isn't the sole driver of churn.</a:t>
            </a:r>
            <a:endParaRPr b="0"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'Use MyApp' preference over 'call center' indicates a desire for self-service and digital interaction.</a:t>
            </a:r>
            <a:endParaRPr b="0"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Top engagement with 'Video,' 'Education,' and 'Music' products signifies significant customer interest.</a:t>
            </a:r>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 26% of the total customers have churned.</a:t>
            </a:r>
            <a:endParaRPr b="0" i="0" sz="1500" u="none" cap="none" strike="noStrike">
              <a:solidFill>
                <a:srgbClr val="000000"/>
              </a:solidFill>
              <a:latin typeface="Arial"/>
              <a:ea typeface="Arial"/>
              <a:cs typeface="Arial"/>
              <a:sym typeface="Arial"/>
            </a:endParaRPr>
          </a:p>
        </p:txBody>
      </p:sp>
      <p:sp>
        <p:nvSpPr>
          <p:cNvPr id="394" name="Google Shape;394;g299ae23cd7a_7_331"/>
          <p:cNvSpPr txBox="1"/>
          <p:nvPr/>
        </p:nvSpPr>
        <p:spPr>
          <a:xfrm>
            <a:off x="1928842" y="2152513"/>
            <a:ext cx="52863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Customer </a:t>
            </a:r>
            <a:endParaRPr b="0" i="0" sz="3000" u="none" cap="none" strike="noStrike">
              <a:solidFill>
                <a:srgbClr val="000000"/>
              </a:solidFill>
              <a:latin typeface="Arial"/>
              <a:ea typeface="Arial"/>
              <a:cs typeface="Arial"/>
              <a:sym typeface="Arial"/>
            </a:endParaRPr>
          </a:p>
        </p:txBody>
      </p:sp>
      <p:sp>
        <p:nvSpPr>
          <p:cNvPr id="395" name="Google Shape;395;g299ae23cd7a_7_331"/>
          <p:cNvSpPr txBox="1"/>
          <p:nvPr/>
        </p:nvSpPr>
        <p:spPr>
          <a:xfrm>
            <a:off x="10334803" y="2381113"/>
            <a:ext cx="5286300" cy="215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99ae23cd7a_7_331"/>
          <p:cNvSpPr txBox="1"/>
          <p:nvPr/>
        </p:nvSpPr>
        <p:spPr>
          <a:xfrm>
            <a:off x="1511250" y="485375"/>
            <a:ext cx="6121500" cy="892500"/>
          </a:xfrm>
          <a:prstGeom prst="rect">
            <a:avLst/>
          </a:prstGeom>
          <a:noFill/>
          <a:ln>
            <a:noFill/>
          </a:ln>
        </p:spPr>
        <p:txBody>
          <a:bodyPr anchorCtr="0" anchor="t" bIns="91425" lIns="91425" spcFirstLastPara="1" rIns="91425" wrap="square" tIns="91425">
            <a:spAutoFit/>
          </a:bodyPr>
          <a:lstStyle/>
          <a:p>
            <a:pPr indent="0" lvl="0" marL="0" marR="0" rtl="0" algn="just">
              <a:lnSpc>
                <a:spcPct val="110002"/>
              </a:lnSpc>
              <a:spcBef>
                <a:spcPts val="0"/>
              </a:spcBef>
              <a:spcAft>
                <a:spcPts val="0"/>
              </a:spcAft>
              <a:buClr>
                <a:srgbClr val="000000"/>
              </a:buClr>
              <a:buSzPts val="4599"/>
              <a:buFont typeface="Arial"/>
              <a:buNone/>
            </a:pPr>
            <a:r>
              <a:rPr b="0" i="0" lang="en-US" sz="4599" u="none" cap="none" strike="noStrike">
                <a:solidFill>
                  <a:schemeClr val="dk1"/>
                </a:solidFill>
                <a:latin typeface="Arial"/>
                <a:ea typeface="Arial"/>
                <a:cs typeface="Arial"/>
                <a:sym typeface="Arial"/>
              </a:rPr>
              <a:t>CONCLUSION</a:t>
            </a:r>
            <a:endParaRPr b="0" i="0" sz="1400" u="none" cap="none" strike="noStrike">
              <a:solidFill>
                <a:schemeClr val="dk1"/>
              </a:solidFill>
              <a:latin typeface="Arial"/>
              <a:ea typeface="Arial"/>
              <a:cs typeface="Arial"/>
              <a:sym typeface="Arial"/>
            </a:endParaRPr>
          </a:p>
        </p:txBody>
      </p:sp>
      <p:grpSp>
        <p:nvGrpSpPr>
          <p:cNvPr id="397" name="Google Shape;397;g299ae23cd7a_7_331"/>
          <p:cNvGrpSpPr/>
          <p:nvPr/>
        </p:nvGrpSpPr>
        <p:grpSpPr>
          <a:xfrm>
            <a:off x="6843250" y="1651000"/>
            <a:ext cx="4917261" cy="7263968"/>
            <a:chOff x="0" y="-28575"/>
            <a:chExt cx="1875600" cy="2035238"/>
          </a:xfrm>
        </p:grpSpPr>
        <p:sp>
          <p:nvSpPr>
            <p:cNvPr id="398" name="Google Shape;398;g299ae23cd7a_7_331"/>
            <p:cNvSpPr/>
            <p:nvPr/>
          </p:nvSpPr>
          <p:spPr>
            <a:xfrm>
              <a:off x="0" y="0"/>
              <a:ext cx="1875475" cy="2006663"/>
            </a:xfrm>
            <a:custGeom>
              <a:rect b="b" l="l" r="r" t="t"/>
              <a:pathLst>
                <a:path extrusionOk="0" h="2006663" w="1875475">
                  <a:moveTo>
                    <a:pt x="0" y="0"/>
                  </a:moveTo>
                  <a:lnTo>
                    <a:pt x="1875475" y="0"/>
                  </a:lnTo>
                  <a:lnTo>
                    <a:pt x="1875475"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399" name="Google Shape;399;g299ae23cd7a_7_331"/>
            <p:cNvSpPr txBox="1"/>
            <p:nvPr/>
          </p:nvSpPr>
          <p:spPr>
            <a:xfrm>
              <a:off x="0" y="-28575"/>
              <a:ext cx="1875600" cy="2035200"/>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g299ae23cd7a_7_331"/>
          <p:cNvGrpSpPr/>
          <p:nvPr/>
        </p:nvGrpSpPr>
        <p:grpSpPr>
          <a:xfrm>
            <a:off x="11986750" y="1612900"/>
            <a:ext cx="4917261" cy="7263968"/>
            <a:chOff x="0" y="-28575"/>
            <a:chExt cx="1875600" cy="2035238"/>
          </a:xfrm>
        </p:grpSpPr>
        <p:sp>
          <p:nvSpPr>
            <p:cNvPr id="401" name="Google Shape;401;g299ae23cd7a_7_331"/>
            <p:cNvSpPr/>
            <p:nvPr/>
          </p:nvSpPr>
          <p:spPr>
            <a:xfrm>
              <a:off x="0" y="0"/>
              <a:ext cx="1875475" cy="2006663"/>
            </a:xfrm>
            <a:custGeom>
              <a:rect b="b" l="l" r="r" t="t"/>
              <a:pathLst>
                <a:path extrusionOk="0" h="2006663" w="1875475">
                  <a:moveTo>
                    <a:pt x="0" y="0"/>
                  </a:moveTo>
                  <a:lnTo>
                    <a:pt x="1875475" y="0"/>
                  </a:lnTo>
                  <a:lnTo>
                    <a:pt x="1875475"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402" name="Google Shape;402;g299ae23cd7a_7_331"/>
            <p:cNvSpPr txBox="1"/>
            <p:nvPr/>
          </p:nvSpPr>
          <p:spPr>
            <a:xfrm>
              <a:off x="0" y="-28575"/>
              <a:ext cx="1875600" cy="2035200"/>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3" name="Google Shape;403;g299ae23cd7a_7_331"/>
          <p:cNvSpPr txBox="1"/>
          <p:nvPr/>
        </p:nvSpPr>
        <p:spPr>
          <a:xfrm>
            <a:off x="7129492" y="2067013"/>
            <a:ext cx="52863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Churn Deep Dive</a:t>
            </a:r>
            <a:endParaRPr b="0" i="0" sz="3000" u="none" cap="none" strike="noStrike">
              <a:solidFill>
                <a:srgbClr val="000000"/>
              </a:solidFill>
              <a:latin typeface="Arial"/>
              <a:ea typeface="Arial"/>
              <a:cs typeface="Arial"/>
              <a:sym typeface="Arial"/>
            </a:endParaRPr>
          </a:p>
        </p:txBody>
      </p:sp>
      <p:sp>
        <p:nvSpPr>
          <p:cNvPr id="404" name="Google Shape;404;g299ae23cd7a_7_331"/>
          <p:cNvSpPr txBox="1"/>
          <p:nvPr/>
        </p:nvSpPr>
        <p:spPr>
          <a:xfrm>
            <a:off x="7133401" y="2609650"/>
            <a:ext cx="3716400" cy="4617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ANALYSIS</a:t>
            </a:r>
            <a:endParaRPr b="0" i="0" sz="3000" u="none" cap="none" strike="noStrike">
              <a:solidFill>
                <a:srgbClr val="000000"/>
              </a:solidFill>
              <a:latin typeface="Arial"/>
              <a:ea typeface="Arial"/>
              <a:cs typeface="Arial"/>
              <a:sym typeface="Arial"/>
            </a:endParaRPr>
          </a:p>
        </p:txBody>
      </p:sp>
      <p:sp>
        <p:nvSpPr>
          <p:cNvPr id="405" name="Google Shape;405;g299ae23cd7a_7_331"/>
          <p:cNvSpPr txBox="1"/>
          <p:nvPr/>
        </p:nvSpPr>
        <p:spPr>
          <a:xfrm>
            <a:off x="7138938" y="3218275"/>
            <a:ext cx="4414564" cy="5700407"/>
          </a:xfrm>
          <a:prstGeom prst="rect">
            <a:avLst/>
          </a:prstGeom>
          <a:noFill/>
          <a:ln>
            <a:noFill/>
          </a:ln>
        </p:spPr>
        <p:txBody>
          <a:bodyPr anchorCtr="0" anchor="t" bIns="0" lIns="0" spcFirstLastPara="1" rIns="0" wrap="square" tIns="0">
            <a:spAutoFit/>
          </a:bodyPr>
          <a:lstStyle/>
          <a:p>
            <a:pPr indent="-323850" lvl="0" marL="457200" marR="0" rtl="0" algn="l">
              <a:lnSpc>
                <a:spcPct val="147000"/>
              </a:lnSpc>
              <a:spcBef>
                <a:spcPts val="0"/>
              </a:spcBef>
              <a:spcAft>
                <a:spcPts val="0"/>
              </a:spcAft>
              <a:buClr>
                <a:srgbClr val="000000"/>
              </a:buClr>
              <a:buSzPts val="1500"/>
              <a:buFont typeface="Roboto"/>
              <a:buChar char="●"/>
            </a:pPr>
            <a:r>
              <a:rPr b="1" i="0" lang="en-US" sz="1400" u="none" cap="none" strike="noStrike">
                <a:solidFill>
                  <a:srgbClr val="000000"/>
                </a:solidFill>
                <a:latin typeface="Roboto"/>
                <a:ea typeface="Roboto"/>
                <a:cs typeface="Roboto"/>
                <a:sym typeface="Roboto"/>
              </a:rPr>
              <a:t>Vulnerability of New Customers: </a:t>
            </a:r>
            <a:r>
              <a:rPr b="0" i="0" lang="en-US" sz="1400" u="none" cap="none" strike="noStrike">
                <a:solidFill>
                  <a:srgbClr val="000000"/>
                </a:solidFill>
                <a:latin typeface="Roboto"/>
                <a:ea typeface="Roboto"/>
                <a:cs typeface="Roboto"/>
                <a:sym typeface="Roboto"/>
              </a:rPr>
              <a:t>The high proportion of churn among new joiners, especially those with tenures under a year, underscores the vulnerability of recently acquired customers, demanding targeted retention efforts for this segment.</a:t>
            </a:r>
            <a:endParaRPr/>
          </a:p>
          <a:p>
            <a:pPr indent="-323850" lvl="0" marL="457200" marR="0" rtl="0" algn="l">
              <a:lnSpc>
                <a:spcPct val="147000"/>
              </a:lnSpc>
              <a:spcBef>
                <a:spcPts val="0"/>
              </a:spcBef>
              <a:spcAft>
                <a:spcPts val="0"/>
              </a:spcAft>
              <a:buClr>
                <a:srgbClr val="000000"/>
              </a:buClr>
              <a:buSzPts val="1500"/>
              <a:buFont typeface="Roboto"/>
              <a:buChar char="●"/>
            </a:pPr>
            <a:r>
              <a:rPr b="1" i="0" lang="en-US" sz="1400" u="none" cap="none" strike="noStrike">
                <a:solidFill>
                  <a:srgbClr val="000000"/>
                </a:solidFill>
                <a:latin typeface="Roboto"/>
                <a:ea typeface="Roboto"/>
                <a:cs typeface="Roboto"/>
                <a:sym typeface="Roboto"/>
              </a:rPr>
              <a:t>Nuanced Churn Factors: </a:t>
            </a:r>
            <a:r>
              <a:rPr b="0" i="0" lang="en-US" sz="1400" u="none" cap="none" strike="noStrike">
                <a:solidFill>
                  <a:srgbClr val="000000"/>
                </a:solidFill>
                <a:latin typeface="Roboto"/>
                <a:ea typeface="Roboto"/>
                <a:cs typeface="Roboto"/>
                <a:sym typeface="Roboto"/>
              </a:rPr>
              <a:t>While high-value segments with above-average monthly purchases contribute to churn, the complexity goes beyond sales metrics, emphasizing the need for a holistic analysis to comprehend and address diverse churn drivers.</a:t>
            </a:r>
            <a:endParaRPr/>
          </a:p>
          <a:p>
            <a:pPr indent="-323850" lvl="0" marL="457200" marR="0" rtl="0" algn="l">
              <a:lnSpc>
                <a:spcPct val="147000"/>
              </a:lnSpc>
              <a:spcBef>
                <a:spcPts val="0"/>
              </a:spcBef>
              <a:spcAft>
                <a:spcPts val="0"/>
              </a:spcAft>
              <a:buClr>
                <a:srgbClr val="000000"/>
              </a:buClr>
              <a:buSzPts val="1500"/>
              <a:buFont typeface="Roboto"/>
              <a:buChar char="●"/>
            </a:pPr>
            <a:r>
              <a:rPr b="1" i="0" lang="en-US" sz="1400" u="none" cap="none" strike="noStrike">
                <a:solidFill>
                  <a:srgbClr val="000000"/>
                </a:solidFill>
                <a:latin typeface="Roboto"/>
                <a:ea typeface="Roboto"/>
                <a:cs typeface="Roboto"/>
                <a:sym typeface="Roboto"/>
              </a:rPr>
              <a:t>Geographic and Device Influence: </a:t>
            </a:r>
            <a:r>
              <a:rPr b="0" i="0" lang="en-US" sz="1400" u="none" cap="none" strike="noStrike">
                <a:solidFill>
                  <a:srgbClr val="000000"/>
                </a:solidFill>
                <a:latin typeface="Roboto"/>
                <a:ea typeface="Roboto"/>
                <a:cs typeface="Roboto"/>
                <a:sym typeface="Roboto"/>
              </a:rPr>
              <a:t>The concentration of churned customers from Jakarta, using high-end devices, suggests regional and technological factors might play a role in churn behavior, warranting region-specific and technology-aligned retention strategies.</a:t>
            </a:r>
            <a:endParaRPr b="0" i="0" sz="1400" u="none" cap="none" strike="noStrike">
              <a:solidFill>
                <a:srgbClr val="000000"/>
              </a:solidFill>
              <a:latin typeface="Roboto"/>
              <a:ea typeface="Roboto"/>
              <a:cs typeface="Roboto"/>
              <a:sym typeface="Roboto"/>
            </a:endParaRPr>
          </a:p>
        </p:txBody>
      </p:sp>
      <p:sp>
        <p:nvSpPr>
          <p:cNvPr id="406" name="Google Shape;406;g299ae23cd7a_7_331"/>
          <p:cNvSpPr txBox="1"/>
          <p:nvPr/>
        </p:nvSpPr>
        <p:spPr>
          <a:xfrm>
            <a:off x="12311092" y="2105563"/>
            <a:ext cx="52863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Churn Prediction App</a:t>
            </a:r>
            <a:endParaRPr b="0" i="0" sz="3000" u="none" cap="none" strike="noStrike">
              <a:solidFill>
                <a:srgbClr val="000000"/>
              </a:solidFill>
              <a:latin typeface="Arial"/>
              <a:ea typeface="Arial"/>
              <a:cs typeface="Arial"/>
              <a:sym typeface="Arial"/>
            </a:endParaRPr>
          </a:p>
        </p:txBody>
      </p:sp>
      <p:sp>
        <p:nvSpPr>
          <p:cNvPr id="407" name="Google Shape;407;g299ae23cd7a_7_331"/>
          <p:cNvSpPr txBox="1"/>
          <p:nvPr/>
        </p:nvSpPr>
        <p:spPr>
          <a:xfrm>
            <a:off x="12337951" y="2609650"/>
            <a:ext cx="3716400" cy="4617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4400"/>
              <a:buFont typeface="Arial"/>
              <a:buNone/>
            </a:pPr>
            <a:r>
              <a:rPr b="0" i="0" lang="en-US" sz="3000" u="none" cap="none" strike="noStrike">
                <a:solidFill>
                  <a:srgbClr val="000000"/>
                </a:solidFill>
                <a:latin typeface="Arial"/>
                <a:ea typeface="Arial"/>
                <a:cs typeface="Arial"/>
                <a:sym typeface="Arial"/>
              </a:rPr>
              <a:t>DEVELOPMENT</a:t>
            </a:r>
            <a:endParaRPr b="0" i="0" sz="3000" u="none" cap="none" strike="noStrike">
              <a:solidFill>
                <a:srgbClr val="000000"/>
              </a:solidFill>
              <a:latin typeface="Arial"/>
              <a:ea typeface="Arial"/>
              <a:cs typeface="Arial"/>
              <a:sym typeface="Arial"/>
            </a:endParaRPr>
          </a:p>
        </p:txBody>
      </p:sp>
      <p:sp>
        <p:nvSpPr>
          <p:cNvPr id="408" name="Google Shape;408;g299ae23cd7a_7_331"/>
          <p:cNvSpPr txBox="1"/>
          <p:nvPr/>
        </p:nvSpPr>
        <p:spPr>
          <a:xfrm>
            <a:off x="12302163" y="3262000"/>
            <a:ext cx="4286400" cy="4750531"/>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500"/>
              <a:buFont typeface="Arial"/>
              <a:buNone/>
            </a:pPr>
            <a:r>
              <a:rPr b="1" i="0" lang="en-US" sz="1500" u="none" cap="none" strike="noStrike">
                <a:solidFill>
                  <a:srgbClr val="000000"/>
                </a:solidFill>
                <a:latin typeface="Roboto"/>
                <a:ea typeface="Roboto"/>
                <a:cs typeface="Roboto"/>
                <a:sym typeface="Roboto"/>
              </a:rPr>
              <a:t>Proactive Churn Forecasting:</a:t>
            </a:r>
            <a:endParaRPr b="1"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Uses machine learning and historical data to identify high-risk customers.</a:t>
            </a:r>
            <a:endParaRPr b="0"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Enables businesses to implement targeted retention strategies.</a:t>
            </a:r>
            <a:endParaRPr b="0" i="0" sz="1500" u="none" cap="none" strike="noStrike">
              <a:solidFill>
                <a:srgbClr val="000000"/>
              </a:solidFill>
              <a:latin typeface="Roboto"/>
              <a:ea typeface="Roboto"/>
              <a:cs typeface="Roboto"/>
              <a:sym typeface="Roboto"/>
            </a:endParaRPr>
          </a:p>
          <a:p>
            <a:pPr indent="0" lvl="0" marL="0" marR="0" rtl="0" algn="l">
              <a:lnSpc>
                <a:spcPct val="147000"/>
              </a:lnSpc>
              <a:spcBef>
                <a:spcPts val="0"/>
              </a:spcBef>
              <a:spcAft>
                <a:spcPts val="0"/>
              </a:spcAft>
              <a:buClr>
                <a:srgbClr val="000000"/>
              </a:buClr>
              <a:buSzPts val="1500"/>
              <a:buFont typeface="Arial"/>
              <a:buNone/>
            </a:pPr>
            <a:r>
              <a:rPr b="1" i="0" lang="en-US" sz="1500" u="none" cap="none" strike="noStrike">
                <a:solidFill>
                  <a:srgbClr val="000000"/>
                </a:solidFill>
                <a:latin typeface="Roboto"/>
                <a:ea typeface="Roboto"/>
                <a:cs typeface="Roboto"/>
                <a:sym typeface="Roboto"/>
              </a:rPr>
              <a:t>Precision Resource Allocation:</a:t>
            </a:r>
            <a:endParaRPr b="1"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Logistic Regression model prioritizes precision for accurate churn identification.</a:t>
            </a:r>
            <a:endParaRPr b="0"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 Allows focused resource allocation in retention efforts.</a:t>
            </a:r>
            <a:endParaRPr b="0" i="0" sz="1500" u="none" cap="none" strike="noStrike">
              <a:solidFill>
                <a:srgbClr val="000000"/>
              </a:solidFill>
              <a:latin typeface="Roboto"/>
              <a:ea typeface="Roboto"/>
              <a:cs typeface="Roboto"/>
              <a:sym typeface="Roboto"/>
            </a:endParaRPr>
          </a:p>
          <a:p>
            <a:pPr indent="0" lvl="0" marL="0" marR="0" rtl="0" algn="l">
              <a:lnSpc>
                <a:spcPct val="147000"/>
              </a:lnSpc>
              <a:spcBef>
                <a:spcPts val="0"/>
              </a:spcBef>
              <a:spcAft>
                <a:spcPts val="0"/>
              </a:spcAft>
              <a:buClr>
                <a:srgbClr val="000000"/>
              </a:buClr>
              <a:buSzPts val="1500"/>
              <a:buFont typeface="Arial"/>
              <a:buNone/>
            </a:pPr>
            <a:r>
              <a:rPr b="1" i="0" lang="en-US" sz="1500" u="none" cap="none" strike="noStrike">
                <a:solidFill>
                  <a:srgbClr val="000000"/>
                </a:solidFill>
                <a:latin typeface="Roboto"/>
                <a:ea typeface="Roboto"/>
                <a:cs typeface="Roboto"/>
                <a:sym typeface="Roboto"/>
              </a:rPr>
              <a:t>Continuous Improvement for Retention:</a:t>
            </a:r>
            <a:endParaRPr b="1" i="0" sz="1500" u="none" cap="none" strike="noStrike">
              <a:solidFill>
                <a:srgbClr val="000000"/>
              </a:solidFill>
              <a:latin typeface="Roboto"/>
              <a:ea typeface="Roboto"/>
              <a:cs typeface="Roboto"/>
              <a:sym typeface="Roboto"/>
            </a:endParaRPr>
          </a:p>
          <a:p>
            <a:pPr indent="-323850" lvl="0" marL="457200" marR="0" rtl="0" algn="l">
              <a:lnSpc>
                <a:spcPct val="147000"/>
              </a:lnSpc>
              <a:spcBef>
                <a:spcPts val="0"/>
              </a:spcBef>
              <a:spcAft>
                <a:spcPts val="0"/>
              </a:spcAft>
              <a:buClr>
                <a:srgbClr val="000000"/>
              </a:buClr>
              <a:buSzPts val="1500"/>
              <a:buFont typeface="Roboto"/>
              <a:buChar char="●"/>
            </a:pPr>
            <a:r>
              <a:rPr b="0" i="0" lang="en-US" sz="1500" u="none" cap="none" strike="noStrike">
                <a:solidFill>
                  <a:srgbClr val="000000"/>
                </a:solidFill>
                <a:latin typeface="Roboto"/>
                <a:ea typeface="Roboto"/>
                <a:cs typeface="Roboto"/>
                <a:sym typeface="Roboto"/>
              </a:rPr>
              <a:t>  Ongoing enhancements in accuracy and precision for refining customer retention strategies.</a:t>
            </a:r>
            <a:endParaRPr b="0" i="0" sz="15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4" name="Shape 114"/>
        <p:cNvGrpSpPr/>
        <p:nvPr/>
      </p:nvGrpSpPr>
      <p:grpSpPr>
        <a:xfrm>
          <a:off x="0" y="0"/>
          <a:ext cx="0" cy="0"/>
          <a:chOff x="0" y="0"/>
          <a:chExt cx="0" cy="0"/>
        </a:xfrm>
      </p:grpSpPr>
      <p:sp>
        <p:nvSpPr>
          <p:cNvPr id="115" name="Google Shape;115;g299ae23cd7a_7_105"/>
          <p:cNvSpPr/>
          <p:nvPr/>
        </p:nvSpPr>
        <p:spPr>
          <a:xfrm rot="232408">
            <a:off x="-2209541" y="4065394"/>
            <a:ext cx="20865141" cy="12443211"/>
          </a:xfrm>
          <a:custGeom>
            <a:rect b="b" l="l" r="r" t="t"/>
            <a:pathLst>
              <a:path extrusionOk="0" h="12443211" w="20865141">
                <a:moveTo>
                  <a:pt x="0" y="0"/>
                </a:moveTo>
                <a:lnTo>
                  <a:pt x="20865141" y="0"/>
                </a:lnTo>
                <a:lnTo>
                  <a:pt x="20865141" y="12443212"/>
                </a:lnTo>
                <a:lnTo>
                  <a:pt x="0" y="12443212"/>
                </a:lnTo>
                <a:lnTo>
                  <a:pt x="0" y="0"/>
                </a:lnTo>
                <a:close/>
              </a:path>
            </a:pathLst>
          </a:custGeom>
          <a:blipFill rotWithShape="1">
            <a:blip r:embed="rId3">
              <a:alphaModFix/>
            </a:blip>
            <a:stretch>
              <a:fillRect b="0" l="0" r="0" t="0"/>
            </a:stretch>
          </a:blipFill>
          <a:ln>
            <a:noFill/>
          </a:ln>
        </p:spPr>
      </p:sp>
      <p:grpSp>
        <p:nvGrpSpPr>
          <p:cNvPr id="116" name="Google Shape;116;g299ae23cd7a_7_105"/>
          <p:cNvGrpSpPr/>
          <p:nvPr/>
        </p:nvGrpSpPr>
        <p:grpSpPr>
          <a:xfrm>
            <a:off x="3344952" y="3577007"/>
            <a:ext cx="11950941" cy="5681293"/>
            <a:chOff x="0" y="-38100"/>
            <a:chExt cx="3270686" cy="1554833"/>
          </a:xfrm>
        </p:grpSpPr>
        <p:sp>
          <p:nvSpPr>
            <p:cNvPr id="117" name="Google Shape;117;g299ae23cd7a_7_105"/>
            <p:cNvSpPr/>
            <p:nvPr/>
          </p:nvSpPr>
          <p:spPr>
            <a:xfrm>
              <a:off x="0" y="0"/>
              <a:ext cx="3270686" cy="1516733"/>
            </a:xfrm>
            <a:custGeom>
              <a:rect b="b" l="l" r="r" t="t"/>
              <a:pathLst>
                <a:path extrusionOk="0" h="1516733" w="3270686">
                  <a:moveTo>
                    <a:pt x="0" y="0"/>
                  </a:moveTo>
                  <a:lnTo>
                    <a:pt x="3270686" y="0"/>
                  </a:lnTo>
                  <a:lnTo>
                    <a:pt x="3270686" y="1516733"/>
                  </a:lnTo>
                  <a:lnTo>
                    <a:pt x="0" y="1516733"/>
                  </a:lnTo>
                  <a:close/>
                </a:path>
              </a:pathLst>
            </a:custGeom>
            <a:gradFill>
              <a:gsLst>
                <a:gs pos="0">
                  <a:srgbClr val="B34593"/>
                </a:gs>
                <a:gs pos="100000">
                  <a:srgbClr val="151F52"/>
                </a:gs>
              </a:gsLst>
              <a:lin ang="5400000" scaled="0"/>
            </a:gradFill>
            <a:ln>
              <a:noFill/>
            </a:ln>
          </p:spPr>
        </p:sp>
        <p:sp>
          <p:nvSpPr>
            <p:cNvPr id="118" name="Google Shape;118;g299ae23cd7a_7_105"/>
            <p:cNvSpPr txBox="1"/>
            <p:nvPr/>
          </p:nvSpPr>
          <p:spPr>
            <a:xfrm>
              <a:off x="0" y="-38100"/>
              <a:ext cx="3270686" cy="15548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9" name="Google Shape;119;g299ae23cd7a_7_105"/>
          <p:cNvSpPr txBox="1"/>
          <p:nvPr/>
        </p:nvSpPr>
        <p:spPr>
          <a:xfrm>
            <a:off x="6074634" y="2096921"/>
            <a:ext cx="6138732" cy="8376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351"/>
              <a:buFont typeface="Arial"/>
              <a:buNone/>
            </a:pPr>
            <a:r>
              <a:rPr b="0" i="0" lang="en-US" sz="6351" u="none" cap="none" strike="noStrike">
                <a:solidFill>
                  <a:srgbClr val="000000"/>
                </a:solidFill>
                <a:latin typeface="Arial"/>
                <a:ea typeface="Arial"/>
                <a:cs typeface="Arial"/>
                <a:sym typeface="Arial"/>
              </a:rPr>
              <a:t>THE TEAM</a:t>
            </a:r>
            <a:endParaRPr b="0" i="0" sz="1400" u="none" cap="none" strike="noStrike">
              <a:solidFill>
                <a:srgbClr val="000000"/>
              </a:solidFill>
              <a:latin typeface="Arial"/>
              <a:ea typeface="Arial"/>
              <a:cs typeface="Arial"/>
              <a:sym typeface="Arial"/>
            </a:endParaRPr>
          </a:p>
        </p:txBody>
      </p:sp>
      <p:sp>
        <p:nvSpPr>
          <p:cNvPr id="120" name="Google Shape;120;g299ae23cd7a_7_105"/>
          <p:cNvSpPr txBox="1"/>
          <p:nvPr/>
        </p:nvSpPr>
        <p:spPr>
          <a:xfrm>
            <a:off x="5634945" y="7675176"/>
            <a:ext cx="3409200" cy="355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Clr>
                <a:srgbClr val="000000"/>
              </a:buClr>
              <a:buSzPts val="2309"/>
              <a:buFont typeface="Arial"/>
              <a:buNone/>
            </a:pPr>
            <a:r>
              <a:rPr b="0" i="0" lang="en-US" sz="2309" u="none" cap="none" strike="noStrike">
                <a:solidFill>
                  <a:srgbClr val="FFFFFF"/>
                </a:solidFill>
                <a:latin typeface="Arial"/>
                <a:ea typeface="Arial"/>
                <a:cs typeface="Arial"/>
                <a:sym typeface="Arial"/>
              </a:rPr>
              <a:t>Harry Maringan Tua</a:t>
            </a:r>
            <a:endParaRPr b="0" i="0" sz="1400" u="none" cap="none" strike="noStrike">
              <a:solidFill>
                <a:srgbClr val="000000"/>
              </a:solidFill>
              <a:latin typeface="Arial"/>
              <a:ea typeface="Arial"/>
              <a:cs typeface="Arial"/>
              <a:sym typeface="Arial"/>
            </a:endParaRPr>
          </a:p>
        </p:txBody>
      </p:sp>
      <p:sp>
        <p:nvSpPr>
          <p:cNvPr id="121" name="Google Shape;121;g299ae23cd7a_7_105"/>
          <p:cNvSpPr txBox="1"/>
          <p:nvPr/>
        </p:nvSpPr>
        <p:spPr>
          <a:xfrm>
            <a:off x="5333995" y="8177775"/>
            <a:ext cx="4028700" cy="97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17"/>
              <a:buFont typeface="Arial"/>
              <a:buNone/>
            </a:pPr>
            <a:r>
              <a:rPr b="0" i="0" lang="en-US" sz="2117" u="none" cap="none" strike="noStrike">
                <a:solidFill>
                  <a:srgbClr val="FFFFFF"/>
                </a:solidFill>
                <a:latin typeface="Arial"/>
                <a:ea typeface="Arial"/>
                <a:cs typeface="Arial"/>
                <a:sym typeface="Arial"/>
              </a:rPr>
              <a:t>Team Lead</a:t>
            </a:r>
            <a:endParaRPr b="0" i="0" sz="2117"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17"/>
              <a:buFont typeface="Arial"/>
              <a:buNone/>
            </a:pPr>
            <a:r>
              <a:rPr b="0" i="0" lang="en-US" sz="2117" u="none" cap="none" strike="noStrike">
                <a:solidFill>
                  <a:srgbClr val="FFFFFF"/>
                </a:solidFill>
                <a:latin typeface="Arial"/>
                <a:ea typeface="Arial"/>
                <a:cs typeface="Arial"/>
                <a:sym typeface="Arial"/>
              </a:rPr>
              <a:t>Bachelor of Statistics</a:t>
            </a:r>
            <a:endParaRPr b="0" i="0" sz="2117"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17"/>
              <a:buFont typeface="Arial"/>
              <a:buNone/>
            </a:pPr>
            <a:r>
              <a:rPr b="0" i="0" lang="en-US" sz="2117" u="none" cap="none" strike="noStrike">
                <a:solidFill>
                  <a:srgbClr val="FFFFFF"/>
                </a:solidFill>
                <a:latin typeface="Arial"/>
                <a:ea typeface="Arial"/>
                <a:cs typeface="Arial"/>
                <a:sym typeface="Arial"/>
              </a:rPr>
              <a:t>Data Scientist</a:t>
            </a:r>
            <a:endParaRPr b="0" i="0" sz="2117" u="none" cap="none" strike="noStrike">
              <a:solidFill>
                <a:srgbClr val="FFFFFF"/>
              </a:solidFill>
              <a:latin typeface="Arial"/>
              <a:ea typeface="Arial"/>
              <a:cs typeface="Arial"/>
              <a:sym typeface="Arial"/>
            </a:endParaRPr>
          </a:p>
        </p:txBody>
      </p:sp>
      <p:sp>
        <p:nvSpPr>
          <p:cNvPr id="122" name="Google Shape;122;g299ae23cd7a_7_105"/>
          <p:cNvSpPr txBox="1"/>
          <p:nvPr/>
        </p:nvSpPr>
        <p:spPr>
          <a:xfrm>
            <a:off x="9706312" y="7675176"/>
            <a:ext cx="2918700" cy="355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Clr>
                <a:srgbClr val="000000"/>
              </a:buClr>
              <a:buSzPts val="2309"/>
              <a:buFont typeface="Arial"/>
              <a:buNone/>
            </a:pPr>
            <a:r>
              <a:rPr b="0" i="0" lang="en-US" sz="2309" u="none" cap="none" strike="noStrike">
                <a:solidFill>
                  <a:srgbClr val="FFFFFF"/>
                </a:solidFill>
                <a:latin typeface="Arial"/>
                <a:ea typeface="Arial"/>
                <a:cs typeface="Arial"/>
                <a:sym typeface="Arial"/>
              </a:rPr>
              <a:t>Vety Bhakti Lestari</a:t>
            </a:r>
            <a:endParaRPr b="0" i="0" sz="1400" u="none" cap="none" strike="noStrike">
              <a:solidFill>
                <a:srgbClr val="000000"/>
              </a:solidFill>
              <a:latin typeface="Arial"/>
              <a:ea typeface="Arial"/>
              <a:cs typeface="Arial"/>
              <a:sym typeface="Arial"/>
            </a:endParaRPr>
          </a:p>
        </p:txBody>
      </p:sp>
      <p:sp>
        <p:nvSpPr>
          <p:cNvPr id="123" name="Google Shape;123;g299ae23cd7a_7_105"/>
          <p:cNvSpPr txBox="1"/>
          <p:nvPr/>
        </p:nvSpPr>
        <p:spPr>
          <a:xfrm>
            <a:off x="9600126" y="8177775"/>
            <a:ext cx="3165300" cy="97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2117"/>
              <a:buFont typeface="Arial"/>
              <a:buNone/>
            </a:pPr>
            <a:r>
              <a:rPr b="0" i="0" lang="en-US" sz="2117" u="none" cap="none" strike="noStrike">
                <a:solidFill>
                  <a:schemeClr val="lt1"/>
                </a:solidFill>
                <a:latin typeface="Arial"/>
                <a:ea typeface="Arial"/>
                <a:cs typeface="Arial"/>
                <a:sym typeface="Arial"/>
              </a:rPr>
              <a:t>Team Member</a:t>
            </a:r>
            <a:endParaRPr b="0" i="0" sz="2117"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117"/>
              <a:buFont typeface="Arial"/>
              <a:buNone/>
            </a:pPr>
            <a:r>
              <a:rPr b="0" i="0" lang="en-US" sz="2117" u="none" cap="none" strike="noStrike">
                <a:solidFill>
                  <a:schemeClr val="lt1"/>
                </a:solidFill>
                <a:latin typeface="Arial"/>
                <a:ea typeface="Arial"/>
                <a:cs typeface="Arial"/>
                <a:sym typeface="Arial"/>
              </a:rPr>
              <a:t>Bachelor of Statistics</a:t>
            </a:r>
            <a:endParaRPr b="0" i="0" sz="2117"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117"/>
              <a:buFont typeface="Arial"/>
              <a:buNone/>
            </a:pPr>
            <a:r>
              <a:rPr b="0" i="0" lang="en-US" sz="2117" u="none" cap="none" strike="noStrike">
                <a:solidFill>
                  <a:schemeClr val="lt1"/>
                </a:solidFill>
                <a:latin typeface="Arial"/>
                <a:ea typeface="Arial"/>
                <a:cs typeface="Arial"/>
                <a:sym typeface="Arial"/>
              </a:rPr>
              <a:t>Data Scientist</a:t>
            </a:r>
            <a:endParaRPr b="0" i="0" sz="2117" u="none" cap="none" strike="noStrike">
              <a:solidFill>
                <a:srgbClr val="FFFFFF"/>
              </a:solidFill>
              <a:latin typeface="Arial"/>
              <a:ea typeface="Arial"/>
              <a:cs typeface="Arial"/>
              <a:sym typeface="Arial"/>
            </a:endParaRPr>
          </a:p>
        </p:txBody>
      </p:sp>
      <p:sp>
        <p:nvSpPr>
          <p:cNvPr id="124" name="Google Shape;124;g299ae23cd7a_7_105"/>
          <p:cNvSpPr txBox="1"/>
          <p:nvPr/>
        </p:nvSpPr>
        <p:spPr>
          <a:xfrm>
            <a:off x="7393791" y="1330000"/>
            <a:ext cx="3853262" cy="7747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000000"/>
                </a:solidFill>
                <a:latin typeface="Arial"/>
                <a:ea typeface="Arial"/>
                <a:cs typeface="Arial"/>
                <a:sym typeface="Arial"/>
              </a:rPr>
              <a:t>Meet</a:t>
            </a:r>
            <a:endParaRPr b="0" i="0" sz="1400" u="none" cap="none" strike="noStrike">
              <a:solidFill>
                <a:srgbClr val="000000"/>
              </a:solidFill>
              <a:latin typeface="Arial"/>
              <a:ea typeface="Arial"/>
              <a:cs typeface="Arial"/>
              <a:sym typeface="Arial"/>
            </a:endParaRPr>
          </a:p>
        </p:txBody>
      </p:sp>
      <p:pic>
        <p:nvPicPr>
          <p:cNvPr id="125" name="Google Shape;125;g299ae23cd7a_7_105"/>
          <p:cNvPicPr preferRelativeResize="0"/>
          <p:nvPr/>
        </p:nvPicPr>
        <p:blipFill rotWithShape="1">
          <a:blip r:embed="rId4">
            <a:alphaModFix/>
          </a:blip>
          <a:srcRect b="0" l="0" r="0" t="0"/>
          <a:stretch/>
        </p:blipFill>
        <p:spPr>
          <a:xfrm>
            <a:off x="5939747" y="3354929"/>
            <a:ext cx="2738576" cy="4102851"/>
          </a:xfrm>
          <a:prstGeom prst="rect">
            <a:avLst/>
          </a:prstGeom>
          <a:noFill/>
          <a:ln>
            <a:noFill/>
          </a:ln>
        </p:spPr>
      </p:pic>
      <p:pic>
        <p:nvPicPr>
          <p:cNvPr id="126" name="Google Shape;126;g299ae23cd7a_7_105"/>
          <p:cNvPicPr preferRelativeResize="0"/>
          <p:nvPr/>
        </p:nvPicPr>
        <p:blipFill rotWithShape="1">
          <a:blip r:embed="rId5">
            <a:alphaModFix/>
          </a:blip>
          <a:srcRect b="0" l="0" r="0" t="0"/>
          <a:stretch/>
        </p:blipFill>
        <p:spPr>
          <a:xfrm>
            <a:off x="9858703" y="3354929"/>
            <a:ext cx="2574897" cy="4102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30" name="Shape 130"/>
        <p:cNvGrpSpPr/>
        <p:nvPr/>
      </p:nvGrpSpPr>
      <p:grpSpPr>
        <a:xfrm>
          <a:off x="0" y="0"/>
          <a:ext cx="0" cy="0"/>
          <a:chOff x="0" y="0"/>
          <a:chExt cx="0" cy="0"/>
        </a:xfrm>
      </p:grpSpPr>
      <p:sp>
        <p:nvSpPr>
          <p:cNvPr id="131" name="Google Shape;131;g299ae23cd7a_7_120"/>
          <p:cNvSpPr/>
          <p:nvPr/>
        </p:nvSpPr>
        <p:spPr>
          <a:xfrm rot="2923865">
            <a:off x="-2984685" y="1184351"/>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132" name="Google Shape;132;g299ae23cd7a_7_120"/>
          <p:cNvGrpSpPr/>
          <p:nvPr/>
        </p:nvGrpSpPr>
        <p:grpSpPr>
          <a:xfrm rot="5400000">
            <a:off x="6836120" y="-933190"/>
            <a:ext cx="11245613" cy="12416644"/>
            <a:chOff x="0" y="-28575"/>
            <a:chExt cx="2961788" cy="2603998"/>
          </a:xfrm>
        </p:grpSpPr>
        <p:sp>
          <p:nvSpPr>
            <p:cNvPr id="133" name="Google Shape;133;g299ae23cd7a_7_120"/>
            <p:cNvSpPr/>
            <p:nvPr/>
          </p:nvSpPr>
          <p:spPr>
            <a:xfrm>
              <a:off x="0" y="0"/>
              <a:ext cx="2961788" cy="2575422"/>
            </a:xfrm>
            <a:custGeom>
              <a:rect b="b" l="l" r="r" t="t"/>
              <a:pathLst>
                <a:path extrusionOk="0" h="2575422" w="2961788">
                  <a:moveTo>
                    <a:pt x="0" y="0"/>
                  </a:moveTo>
                  <a:lnTo>
                    <a:pt x="2961788" y="0"/>
                  </a:lnTo>
                  <a:lnTo>
                    <a:pt x="2961788" y="2575422"/>
                  </a:lnTo>
                  <a:lnTo>
                    <a:pt x="0" y="2575422"/>
                  </a:lnTo>
                  <a:close/>
                </a:path>
              </a:pathLst>
            </a:custGeom>
            <a:solidFill>
              <a:srgbClr val="192253"/>
            </a:solidFill>
            <a:ln>
              <a:noFill/>
            </a:ln>
          </p:spPr>
        </p:sp>
        <p:sp>
          <p:nvSpPr>
            <p:cNvPr id="134" name="Google Shape;134;g299ae23cd7a_7_120"/>
            <p:cNvSpPr txBox="1"/>
            <p:nvPr/>
          </p:nvSpPr>
          <p:spPr>
            <a:xfrm>
              <a:off x="0" y="-28575"/>
              <a:ext cx="2961788" cy="260399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35" name="Google Shape;135;g299ae23cd7a_7_120"/>
          <p:cNvCxnSpPr/>
          <p:nvPr/>
        </p:nvCxnSpPr>
        <p:spPr>
          <a:xfrm rot="10800000">
            <a:off x="-488525" y="8289279"/>
            <a:ext cx="15156557" cy="0"/>
          </a:xfrm>
          <a:prstGeom prst="straightConnector1">
            <a:avLst/>
          </a:prstGeom>
          <a:noFill/>
          <a:ln cap="flat" cmpd="sng" w="76200">
            <a:solidFill>
              <a:srgbClr val="C23A97"/>
            </a:solidFill>
            <a:prstDash val="solid"/>
            <a:round/>
            <a:headEnd len="sm" w="sm" type="none"/>
            <a:tailEnd len="sm" w="sm" type="none"/>
          </a:ln>
        </p:spPr>
      </p:cxnSp>
      <p:cxnSp>
        <p:nvCxnSpPr>
          <p:cNvPr id="136" name="Google Shape;136;g299ae23cd7a_7_120"/>
          <p:cNvCxnSpPr/>
          <p:nvPr/>
        </p:nvCxnSpPr>
        <p:spPr>
          <a:xfrm rot="10800000">
            <a:off x="10559239" y="2561194"/>
            <a:ext cx="8347436" cy="0"/>
          </a:xfrm>
          <a:prstGeom prst="straightConnector1">
            <a:avLst/>
          </a:prstGeom>
          <a:noFill/>
          <a:ln cap="flat" cmpd="sng" w="76200">
            <a:solidFill>
              <a:srgbClr val="F5F5F5"/>
            </a:solidFill>
            <a:prstDash val="solid"/>
            <a:round/>
            <a:headEnd len="sm" w="sm" type="none"/>
            <a:tailEnd len="sm" w="sm" type="none"/>
          </a:ln>
        </p:spPr>
      </p:cxnSp>
      <p:sp>
        <p:nvSpPr>
          <p:cNvPr id="137" name="Google Shape;137;g299ae23cd7a_7_120"/>
          <p:cNvSpPr txBox="1"/>
          <p:nvPr/>
        </p:nvSpPr>
        <p:spPr>
          <a:xfrm>
            <a:off x="10559239" y="3003021"/>
            <a:ext cx="6899700" cy="846300"/>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Clr>
                <a:srgbClr val="000000"/>
              </a:buClr>
              <a:buSzPts val="5499"/>
              <a:buFont typeface="Arial"/>
              <a:buNone/>
            </a:pPr>
            <a:r>
              <a:rPr b="0" i="0" lang="en-US" sz="5499" u="none" cap="none" strike="noStrike">
                <a:solidFill>
                  <a:srgbClr val="FFFFFF"/>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38" name="Google Shape;138;g299ae23cd7a_7_120"/>
          <p:cNvSpPr txBox="1"/>
          <p:nvPr/>
        </p:nvSpPr>
        <p:spPr>
          <a:xfrm>
            <a:off x="6948475" y="4095550"/>
            <a:ext cx="10931700" cy="3475500"/>
          </a:xfrm>
          <a:prstGeom prst="rect">
            <a:avLst/>
          </a:prstGeom>
          <a:noFill/>
          <a:ln>
            <a:noFill/>
          </a:ln>
        </p:spPr>
        <p:txBody>
          <a:bodyPr anchorCtr="0" anchor="t" bIns="0" lIns="0" spcFirstLastPara="1" rIns="0" wrap="square" tIns="0">
            <a:spAutoFit/>
          </a:bodyPr>
          <a:lstStyle/>
          <a:p>
            <a:pPr indent="0" lvl="0" marL="0" marR="0" rtl="0" algn="just">
              <a:lnSpc>
                <a:spcPct val="147000"/>
              </a:lnSpc>
              <a:spcBef>
                <a:spcPts val="0"/>
              </a:spcBef>
              <a:spcAft>
                <a:spcPts val="0"/>
              </a:spcAft>
              <a:buClr>
                <a:srgbClr val="000000"/>
              </a:buClr>
              <a:buSzPts val="1800"/>
              <a:buFont typeface="Arial"/>
              <a:buNone/>
            </a:pPr>
            <a:r>
              <a:rPr b="0" i="0" lang="en-US" sz="2000" u="none" cap="none" strike="noStrike">
                <a:solidFill>
                  <a:schemeClr val="dk1"/>
                </a:solidFill>
                <a:highlight>
                  <a:schemeClr val="lt1"/>
                </a:highlight>
                <a:latin typeface="Roboto"/>
                <a:ea typeface="Roboto"/>
                <a:cs typeface="Roboto"/>
                <a:sym typeface="Roboto"/>
              </a:rPr>
              <a:t>Customer attrition</a:t>
            </a:r>
            <a:r>
              <a:rPr b="0" i="0" lang="en-US" sz="2000" u="none" cap="none" strike="noStrike">
                <a:solidFill>
                  <a:srgbClr val="E8E8E6"/>
                </a:solidFill>
                <a:latin typeface="Roboto"/>
                <a:ea typeface="Roboto"/>
                <a:cs typeface="Roboto"/>
                <a:sym typeface="Roboto"/>
              </a:rPr>
              <a:t> is a significant issue and a top worry for big businesses, particularly those in the telecom industry. The percentage of consumers that discontinue their service subscription is known as the churn rate, or churn. A prevalent issue for companies in many sectors, such as banking, journalism, insurance, and telecommunications, is </a:t>
            </a:r>
            <a:r>
              <a:rPr b="0" i="0" lang="en-US" sz="2000" u="none" cap="none" strike="noStrike">
                <a:solidFill>
                  <a:schemeClr val="dk1"/>
                </a:solidFill>
                <a:highlight>
                  <a:schemeClr val="lt1"/>
                </a:highlight>
                <a:latin typeface="Roboto"/>
                <a:ea typeface="Roboto"/>
                <a:cs typeface="Roboto"/>
                <a:sym typeface="Roboto"/>
              </a:rPr>
              <a:t>customer turnover.</a:t>
            </a:r>
            <a:r>
              <a:rPr b="0" i="0" lang="en-US" sz="2000" u="none" cap="none" strike="noStrike">
                <a:solidFill>
                  <a:srgbClr val="E8E8E6"/>
                </a:solidFill>
                <a:latin typeface="Roboto"/>
                <a:ea typeface="Roboto"/>
                <a:cs typeface="Roboto"/>
                <a:sym typeface="Roboto"/>
              </a:rPr>
              <a:t> In the telecom sector, low switching barriers and customer service are the main causes of customer churn. The churn measure is often displayed as the proportion of consumers that discontinue a service or product within a certain time frame. </a:t>
            </a:r>
            <a:r>
              <a:rPr b="0" i="0" lang="en-US" sz="2000" u="none" cap="none" strike="noStrike">
                <a:solidFill>
                  <a:schemeClr val="dk1"/>
                </a:solidFill>
                <a:highlight>
                  <a:schemeClr val="lt1"/>
                </a:highlight>
                <a:latin typeface="Roboto"/>
                <a:ea typeface="Roboto"/>
                <a:cs typeface="Roboto"/>
                <a:sym typeface="Roboto"/>
              </a:rPr>
              <a:t>Identifying the causes</a:t>
            </a:r>
            <a:r>
              <a:rPr b="0" i="0" lang="en-US" sz="2000" u="none" cap="none" strike="noStrike">
                <a:solidFill>
                  <a:srgbClr val="E8E8E6"/>
                </a:solidFill>
                <a:latin typeface="Roboto"/>
                <a:ea typeface="Roboto"/>
                <a:cs typeface="Roboto"/>
                <a:sym typeface="Roboto"/>
              </a:rPr>
              <a:t> of client attrition and taking the appropriate steps to lower it is critical.</a:t>
            </a:r>
            <a:endParaRPr b="0" i="0" sz="20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99ae23cd7a_7_1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44" name="Google Shape;144;g299ae23cd7a_7_131"/>
          <p:cNvGrpSpPr/>
          <p:nvPr/>
        </p:nvGrpSpPr>
        <p:grpSpPr>
          <a:xfrm>
            <a:off x="-690092" y="2263651"/>
            <a:ext cx="20370072" cy="6126689"/>
            <a:chOff x="0" y="-28575"/>
            <a:chExt cx="5364957" cy="1613614"/>
          </a:xfrm>
        </p:grpSpPr>
        <p:sp>
          <p:nvSpPr>
            <p:cNvPr id="145" name="Google Shape;145;g299ae23cd7a_7_131"/>
            <p:cNvSpPr/>
            <p:nvPr/>
          </p:nvSpPr>
          <p:spPr>
            <a:xfrm>
              <a:off x="0" y="0"/>
              <a:ext cx="5364957" cy="1585039"/>
            </a:xfrm>
            <a:custGeom>
              <a:rect b="b" l="l" r="r" t="t"/>
              <a:pathLst>
                <a:path extrusionOk="0" h="1585039" w="5364957">
                  <a:moveTo>
                    <a:pt x="0" y="0"/>
                  </a:moveTo>
                  <a:lnTo>
                    <a:pt x="5364957" y="0"/>
                  </a:lnTo>
                  <a:lnTo>
                    <a:pt x="5364957" y="1585039"/>
                  </a:lnTo>
                  <a:lnTo>
                    <a:pt x="0" y="1585039"/>
                  </a:lnTo>
                  <a:close/>
                </a:path>
              </a:pathLst>
            </a:custGeom>
            <a:solidFill>
              <a:srgbClr val="F5F5F5"/>
            </a:solidFill>
            <a:ln>
              <a:noFill/>
            </a:ln>
          </p:spPr>
        </p:sp>
        <p:sp>
          <p:nvSpPr>
            <p:cNvPr id="146" name="Google Shape;146;g299ae23cd7a_7_131"/>
            <p:cNvSpPr txBox="1"/>
            <p:nvPr/>
          </p:nvSpPr>
          <p:spPr>
            <a:xfrm>
              <a:off x="0" y="-28575"/>
              <a:ext cx="5364957" cy="1613614"/>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7" name="Google Shape;147;g299ae23cd7a_7_131"/>
          <p:cNvSpPr txBox="1"/>
          <p:nvPr/>
        </p:nvSpPr>
        <p:spPr>
          <a:xfrm>
            <a:off x="1622976" y="3491875"/>
            <a:ext cx="6267300" cy="956700"/>
          </a:xfrm>
          <a:prstGeom prst="rect">
            <a:avLst/>
          </a:prstGeom>
          <a:noFill/>
          <a:ln>
            <a:noFill/>
          </a:ln>
        </p:spPr>
        <p:txBody>
          <a:bodyPr anchorCtr="0" anchor="t" bIns="0" lIns="0" spcFirstLastPara="1" rIns="0" wrap="square" tIns="0">
            <a:spAutoFit/>
          </a:bodyPr>
          <a:lstStyle/>
          <a:p>
            <a:pPr indent="0" lvl="0" marL="0" marR="0" rtl="0" algn="r">
              <a:lnSpc>
                <a:spcPct val="109991"/>
              </a:lnSpc>
              <a:spcBef>
                <a:spcPts val="0"/>
              </a:spcBef>
              <a:spcAft>
                <a:spcPts val="0"/>
              </a:spcAft>
              <a:buClr>
                <a:srgbClr val="000000"/>
              </a:buClr>
              <a:buSzPts val="6215"/>
              <a:buFont typeface="Arial"/>
              <a:buNone/>
            </a:pPr>
            <a:r>
              <a:rPr b="0" i="0" lang="en-US" sz="6215" u="none" cap="none" strike="noStrike">
                <a:solidFill>
                  <a:srgbClr val="000000"/>
                </a:solidFill>
                <a:latin typeface="Arial"/>
                <a:ea typeface="Arial"/>
                <a:cs typeface="Arial"/>
                <a:sym typeface="Arial"/>
              </a:rPr>
              <a:t>Problem </a:t>
            </a:r>
            <a:endParaRPr b="0" i="0" sz="1400" u="none" cap="none" strike="noStrike">
              <a:solidFill>
                <a:srgbClr val="000000"/>
              </a:solidFill>
              <a:latin typeface="Arial"/>
              <a:ea typeface="Arial"/>
              <a:cs typeface="Arial"/>
              <a:sym typeface="Arial"/>
            </a:endParaRPr>
          </a:p>
        </p:txBody>
      </p:sp>
      <p:sp>
        <p:nvSpPr>
          <p:cNvPr id="148" name="Google Shape;148;g299ae23cd7a_7_131"/>
          <p:cNvSpPr txBox="1"/>
          <p:nvPr/>
        </p:nvSpPr>
        <p:spPr>
          <a:xfrm>
            <a:off x="8451550" y="3429000"/>
            <a:ext cx="8624700" cy="3626700"/>
          </a:xfrm>
          <a:prstGeom prst="rect">
            <a:avLst/>
          </a:prstGeom>
          <a:noFill/>
          <a:ln>
            <a:noFill/>
          </a:ln>
        </p:spPr>
        <p:txBody>
          <a:bodyPr anchorCtr="0" anchor="t" bIns="0" lIns="0" spcFirstLastPara="1" rIns="0" wrap="square" tIns="0">
            <a:spAutoFit/>
          </a:bodyPr>
          <a:lstStyle/>
          <a:p>
            <a:pPr indent="0" lvl="0" marL="0" marR="0" rtl="0" algn="just">
              <a:lnSpc>
                <a:spcPct val="147020"/>
              </a:lnSpc>
              <a:spcBef>
                <a:spcPts val="0"/>
              </a:spcBef>
              <a:spcAft>
                <a:spcPts val="0"/>
              </a:spcAft>
              <a:buClr>
                <a:schemeClr val="dk1"/>
              </a:buClr>
              <a:buSzPts val="1100"/>
              <a:buFont typeface="Arial"/>
              <a:buNone/>
            </a:pPr>
            <a:r>
              <a:rPr b="0" i="0" lang="en-US" sz="2399" u="none" cap="none" strike="noStrike">
                <a:solidFill>
                  <a:srgbClr val="000000"/>
                </a:solidFill>
                <a:latin typeface="Roboto"/>
                <a:ea typeface="Roboto"/>
                <a:cs typeface="Roboto"/>
                <a:sym typeface="Roboto"/>
              </a:rPr>
              <a:t>In the very competitive telecom sector, maintaining a customer base is essential to long-term economic viability. The practice of customers switching service providers, or "churn," presents a big problem for telecom firms. It's crucial to develop proactive retention strategies that not only identify why customers leave but also anticipate potential churn, thereby enhancing efforts to retain and gain </a:t>
            </a:r>
            <a:r>
              <a:rPr b="1" i="0" lang="en-US" sz="2399" u="none" cap="none" strike="noStrike">
                <a:solidFill>
                  <a:srgbClr val="000000"/>
                </a:solidFill>
                <a:latin typeface="Roboto"/>
                <a:ea typeface="Roboto"/>
                <a:cs typeface="Roboto"/>
                <a:sym typeface="Roboto"/>
              </a:rPr>
              <a:t>customer loyalty.</a:t>
            </a:r>
            <a:endParaRPr b="1" i="0" sz="2399" u="none" cap="none" strike="noStrike">
              <a:solidFill>
                <a:srgbClr val="000000"/>
              </a:solidFill>
              <a:latin typeface="Roboto"/>
              <a:ea typeface="Roboto"/>
              <a:cs typeface="Roboto"/>
              <a:sym typeface="Roboto"/>
            </a:endParaRPr>
          </a:p>
        </p:txBody>
      </p:sp>
      <p:sp>
        <p:nvSpPr>
          <p:cNvPr id="149" name="Google Shape;149;g299ae23cd7a_7_131"/>
          <p:cNvSpPr txBox="1"/>
          <p:nvPr/>
        </p:nvSpPr>
        <p:spPr>
          <a:xfrm>
            <a:off x="1346762" y="4492688"/>
            <a:ext cx="6543600" cy="888600"/>
          </a:xfrm>
          <a:prstGeom prst="rect">
            <a:avLst/>
          </a:prstGeom>
          <a:noFill/>
          <a:ln>
            <a:noFill/>
          </a:ln>
        </p:spPr>
        <p:txBody>
          <a:bodyPr anchorCtr="0" anchor="t" bIns="0" lIns="0" spcFirstLastPara="1" rIns="0" wrap="square" tIns="0">
            <a:spAutoFit/>
          </a:bodyPr>
          <a:lstStyle/>
          <a:p>
            <a:pPr indent="0" lvl="0" marL="0" marR="0" rtl="0" algn="r">
              <a:lnSpc>
                <a:spcPct val="109991"/>
              </a:lnSpc>
              <a:spcBef>
                <a:spcPts val="0"/>
              </a:spcBef>
              <a:spcAft>
                <a:spcPts val="0"/>
              </a:spcAft>
              <a:buClr>
                <a:srgbClr val="000000"/>
              </a:buClr>
              <a:buSzPts val="6215"/>
              <a:buFont typeface="Arial"/>
              <a:buNone/>
            </a:pPr>
            <a:r>
              <a:rPr b="0" i="0" lang="en-US" sz="6215" u="none" cap="none" strike="noStrike">
                <a:solidFill>
                  <a:srgbClr val="000000"/>
                </a:solidFill>
                <a:latin typeface="Arial"/>
                <a:ea typeface="Arial"/>
                <a:cs typeface="Arial"/>
                <a:sym typeface="Arial"/>
              </a:rPr>
              <a:t>STATEMENT</a:t>
            </a:r>
            <a:endParaRPr b="0" i="0" sz="1400" u="none" cap="none" strike="noStrike">
              <a:solidFill>
                <a:srgbClr val="000000"/>
              </a:solidFill>
              <a:latin typeface="Arial"/>
              <a:ea typeface="Arial"/>
              <a:cs typeface="Arial"/>
              <a:sym typeface="Arial"/>
            </a:endParaRPr>
          </a:p>
        </p:txBody>
      </p:sp>
      <p:cxnSp>
        <p:nvCxnSpPr>
          <p:cNvPr id="150" name="Google Shape;150;g299ae23cd7a_7_131"/>
          <p:cNvCxnSpPr/>
          <p:nvPr/>
        </p:nvCxnSpPr>
        <p:spPr>
          <a:xfrm rot="10800000">
            <a:off x="-7266123" y="5614472"/>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54" name="Shape 154"/>
        <p:cNvGrpSpPr/>
        <p:nvPr/>
      </p:nvGrpSpPr>
      <p:grpSpPr>
        <a:xfrm>
          <a:off x="0" y="0"/>
          <a:ext cx="0" cy="0"/>
          <a:chOff x="0" y="0"/>
          <a:chExt cx="0" cy="0"/>
        </a:xfrm>
      </p:grpSpPr>
      <p:sp>
        <p:nvSpPr>
          <p:cNvPr id="155" name="Google Shape;155;g299ae23cd7a_7_142"/>
          <p:cNvSpPr/>
          <p:nvPr/>
        </p:nvSpPr>
        <p:spPr>
          <a:xfrm rot="5015114">
            <a:off x="9740863" y="2343404"/>
            <a:ext cx="15802157" cy="9423832"/>
          </a:xfrm>
          <a:custGeom>
            <a:rect b="b" l="l" r="r" t="t"/>
            <a:pathLst>
              <a:path extrusionOk="0" h="9423832" w="15802157">
                <a:moveTo>
                  <a:pt x="0" y="0"/>
                </a:moveTo>
                <a:lnTo>
                  <a:pt x="15802157" y="0"/>
                </a:lnTo>
                <a:lnTo>
                  <a:pt x="15802157" y="9423832"/>
                </a:lnTo>
                <a:lnTo>
                  <a:pt x="0" y="9423832"/>
                </a:lnTo>
                <a:lnTo>
                  <a:pt x="0" y="0"/>
                </a:lnTo>
                <a:close/>
              </a:path>
            </a:pathLst>
          </a:custGeom>
          <a:blipFill rotWithShape="1">
            <a:blip r:embed="rId3">
              <a:alphaModFix/>
            </a:blip>
            <a:stretch>
              <a:fillRect b="0" l="0" r="0" t="0"/>
            </a:stretch>
          </a:blipFill>
          <a:ln>
            <a:noFill/>
          </a:ln>
        </p:spPr>
      </p:sp>
      <p:grpSp>
        <p:nvGrpSpPr>
          <p:cNvPr id="156" name="Google Shape;156;g299ae23cd7a_7_142"/>
          <p:cNvGrpSpPr/>
          <p:nvPr/>
        </p:nvGrpSpPr>
        <p:grpSpPr>
          <a:xfrm>
            <a:off x="1549465" y="1241627"/>
            <a:ext cx="15433919" cy="7727546"/>
            <a:chOff x="0" y="-28575"/>
            <a:chExt cx="4064900" cy="2035238"/>
          </a:xfrm>
        </p:grpSpPr>
        <p:sp>
          <p:nvSpPr>
            <p:cNvPr id="157" name="Google Shape;157;g299ae23cd7a_7_142"/>
            <p:cNvSpPr/>
            <p:nvPr/>
          </p:nvSpPr>
          <p:spPr>
            <a:xfrm>
              <a:off x="0" y="0"/>
              <a:ext cx="4064900" cy="2006663"/>
            </a:xfrm>
            <a:custGeom>
              <a:rect b="b" l="l" r="r" t="t"/>
              <a:pathLst>
                <a:path extrusionOk="0" h="2006663" w="4064900">
                  <a:moveTo>
                    <a:pt x="0" y="0"/>
                  </a:moveTo>
                  <a:lnTo>
                    <a:pt x="4064900" y="0"/>
                  </a:lnTo>
                  <a:lnTo>
                    <a:pt x="4064900" y="2006663"/>
                  </a:lnTo>
                  <a:lnTo>
                    <a:pt x="0" y="2006663"/>
                  </a:lnTo>
                  <a:close/>
                </a:path>
              </a:pathLst>
            </a:custGeom>
            <a:solidFill>
              <a:srgbClr val="F5F5F5"/>
            </a:solidFill>
            <a:ln cap="sq" cmpd="sng" w="38100">
              <a:solidFill>
                <a:srgbClr val="202354"/>
              </a:solidFill>
              <a:prstDash val="solid"/>
              <a:miter lim="8000"/>
              <a:headEnd len="sm" w="sm" type="none"/>
              <a:tailEnd len="sm" w="sm" type="none"/>
            </a:ln>
          </p:spPr>
        </p:sp>
        <p:sp>
          <p:nvSpPr>
            <p:cNvPr id="158" name="Google Shape;158;g299ae23cd7a_7_142"/>
            <p:cNvSpPr txBox="1"/>
            <p:nvPr/>
          </p:nvSpPr>
          <p:spPr>
            <a:xfrm>
              <a:off x="0" y="-28575"/>
              <a:ext cx="4064900" cy="2035238"/>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9" name="Google Shape;159;g299ae23cd7a_7_142"/>
          <p:cNvSpPr txBox="1"/>
          <p:nvPr/>
        </p:nvSpPr>
        <p:spPr>
          <a:xfrm>
            <a:off x="3032253" y="3472650"/>
            <a:ext cx="5056438" cy="658495"/>
          </a:xfrm>
          <a:prstGeom prst="rect">
            <a:avLst/>
          </a:prstGeom>
          <a:noFill/>
          <a:ln>
            <a:noFill/>
          </a:ln>
        </p:spPr>
        <p:txBody>
          <a:bodyPr anchorCtr="0" anchor="t" bIns="0" lIns="0" spcFirstLastPara="1" rIns="0" wrap="square" tIns="0">
            <a:spAutoFit/>
          </a:bodyPr>
          <a:lstStyle/>
          <a:p>
            <a:pPr indent="0" lvl="0" marL="0" marR="0" rtl="0" algn="just">
              <a:lnSpc>
                <a:spcPct val="110002"/>
              </a:lnSpc>
              <a:spcBef>
                <a:spcPts val="0"/>
              </a:spcBef>
              <a:spcAft>
                <a:spcPts val="0"/>
              </a:spcAft>
              <a:buClr>
                <a:srgbClr val="000000"/>
              </a:buClr>
              <a:buSzPts val="4599"/>
              <a:buFont typeface="Arial"/>
              <a:buNone/>
            </a:pPr>
            <a:r>
              <a:rPr b="0" i="0" lang="en-US" sz="4599" u="none" cap="none" strike="noStrike">
                <a:solidFill>
                  <a:srgbClr val="000000"/>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cxnSp>
        <p:nvCxnSpPr>
          <p:cNvPr id="160" name="Google Shape;160;g299ae23cd7a_7_142"/>
          <p:cNvCxnSpPr/>
          <p:nvPr/>
        </p:nvCxnSpPr>
        <p:spPr>
          <a:xfrm rot="10800000">
            <a:off x="8654651" y="2652442"/>
            <a:ext cx="0" cy="5211720"/>
          </a:xfrm>
          <a:prstGeom prst="straightConnector1">
            <a:avLst/>
          </a:prstGeom>
          <a:noFill/>
          <a:ln cap="flat" cmpd="sng" w="38100">
            <a:solidFill>
              <a:srgbClr val="192253"/>
            </a:solidFill>
            <a:prstDash val="solid"/>
            <a:round/>
            <a:headEnd len="sm" w="sm" type="none"/>
            <a:tailEnd len="sm" w="sm" type="none"/>
          </a:ln>
        </p:spPr>
      </p:cxnSp>
      <p:sp>
        <p:nvSpPr>
          <p:cNvPr id="161" name="Google Shape;161;g299ae23cd7a_7_142"/>
          <p:cNvSpPr/>
          <p:nvPr/>
        </p:nvSpPr>
        <p:spPr>
          <a:xfrm>
            <a:off x="8469396" y="2458348"/>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299ae23cd7a_7_142"/>
          <p:cNvSpPr/>
          <p:nvPr/>
        </p:nvSpPr>
        <p:spPr>
          <a:xfrm>
            <a:off x="8469396" y="4438086"/>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99ae23cd7a_7_142"/>
          <p:cNvSpPr txBox="1"/>
          <p:nvPr/>
        </p:nvSpPr>
        <p:spPr>
          <a:xfrm>
            <a:off x="9054151" y="2441900"/>
            <a:ext cx="5804700" cy="5079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3300"/>
              <a:buFont typeface="Arial"/>
              <a:buNone/>
            </a:pPr>
            <a:r>
              <a:rPr b="0" i="0" lang="en-US" sz="3300" u="none" cap="none" strike="noStrike">
                <a:solidFill>
                  <a:srgbClr val="000000"/>
                </a:solidFill>
                <a:latin typeface="Arial"/>
                <a:ea typeface="Arial"/>
                <a:cs typeface="Arial"/>
                <a:sym typeface="Arial"/>
              </a:rPr>
              <a:t>Customer </a:t>
            </a:r>
            <a:r>
              <a:rPr b="0" i="0" lang="en-US" sz="3300" u="none" cap="none" strike="noStrike">
                <a:solidFill>
                  <a:schemeClr val="dk1"/>
                </a:solidFill>
                <a:latin typeface="Arial"/>
                <a:ea typeface="Arial"/>
                <a:cs typeface="Arial"/>
                <a:sym typeface="Arial"/>
              </a:rPr>
              <a:t>Profiling</a:t>
            </a:r>
            <a:endParaRPr b="0" i="0" sz="1400" u="none" cap="none" strike="noStrike">
              <a:solidFill>
                <a:srgbClr val="000000"/>
              </a:solidFill>
              <a:latin typeface="Arial"/>
              <a:ea typeface="Arial"/>
              <a:cs typeface="Arial"/>
              <a:sym typeface="Arial"/>
            </a:endParaRPr>
          </a:p>
        </p:txBody>
      </p:sp>
      <p:sp>
        <p:nvSpPr>
          <p:cNvPr id="164" name="Google Shape;164;g299ae23cd7a_7_142"/>
          <p:cNvSpPr txBox="1"/>
          <p:nvPr/>
        </p:nvSpPr>
        <p:spPr>
          <a:xfrm>
            <a:off x="9054139" y="4401675"/>
            <a:ext cx="5260500" cy="5079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3300"/>
              <a:buFont typeface="Arial"/>
              <a:buNone/>
            </a:pPr>
            <a:r>
              <a:rPr b="0" i="0" lang="en-US" sz="3300" u="none" cap="none" strike="noStrike">
                <a:solidFill>
                  <a:srgbClr val="000000"/>
                </a:solidFill>
                <a:latin typeface="Arial"/>
                <a:ea typeface="Arial"/>
                <a:cs typeface="Arial"/>
                <a:sym typeface="Arial"/>
              </a:rPr>
              <a:t>Churn Deep Dive Analysis </a:t>
            </a:r>
            <a:endParaRPr b="0" i="0" sz="1400" u="none" cap="none" strike="noStrike">
              <a:solidFill>
                <a:srgbClr val="000000"/>
              </a:solidFill>
              <a:latin typeface="Arial"/>
              <a:ea typeface="Arial"/>
              <a:cs typeface="Arial"/>
              <a:sym typeface="Arial"/>
            </a:endParaRPr>
          </a:p>
        </p:txBody>
      </p:sp>
      <p:sp>
        <p:nvSpPr>
          <p:cNvPr id="165" name="Google Shape;165;g299ae23cd7a_7_142"/>
          <p:cNvSpPr txBox="1"/>
          <p:nvPr/>
        </p:nvSpPr>
        <p:spPr>
          <a:xfrm>
            <a:off x="9068539" y="2925323"/>
            <a:ext cx="7022700" cy="8490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Understanding customer behavior is integral to predicting churn. Analyzing usage patterns, service interactions, and demographic data allows for the creation of comprehensive customer profiles, enabling tailored strategies to retain customers</a:t>
            </a:r>
            <a:endParaRPr b="0" i="0" sz="1400" u="none" cap="none" strike="noStrike">
              <a:solidFill>
                <a:srgbClr val="000000"/>
              </a:solidFill>
              <a:latin typeface="Roboto"/>
              <a:ea typeface="Roboto"/>
              <a:cs typeface="Roboto"/>
              <a:sym typeface="Roboto"/>
            </a:endParaRPr>
          </a:p>
        </p:txBody>
      </p:sp>
      <p:sp>
        <p:nvSpPr>
          <p:cNvPr id="166" name="Google Shape;166;g299ae23cd7a_7_142"/>
          <p:cNvSpPr txBox="1"/>
          <p:nvPr/>
        </p:nvSpPr>
        <p:spPr>
          <a:xfrm>
            <a:off x="9068539" y="4927553"/>
            <a:ext cx="7127700" cy="11658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A comprehensive analysis of churn involves delving deep into customer data. Investigating the reasons behind churn, identifying pivotal factors contributing to customer attrition, and examining the timing and context of churn events provide critical insights for retention strategies.</a:t>
            </a:r>
            <a:endParaRPr b="0" i="0" sz="1400" u="none" cap="none" strike="noStrike">
              <a:solidFill>
                <a:srgbClr val="000000"/>
              </a:solidFill>
              <a:latin typeface="Roboto"/>
              <a:ea typeface="Roboto"/>
              <a:cs typeface="Roboto"/>
              <a:sym typeface="Roboto"/>
            </a:endParaRPr>
          </a:p>
        </p:txBody>
      </p:sp>
      <p:sp>
        <p:nvSpPr>
          <p:cNvPr id="167" name="Google Shape;167;g299ae23cd7a_7_142"/>
          <p:cNvSpPr/>
          <p:nvPr/>
        </p:nvSpPr>
        <p:spPr>
          <a:xfrm>
            <a:off x="8469396" y="6351054"/>
            <a:ext cx="370511" cy="388188"/>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gs>
              <a:gs pos="100000">
                <a:srgbClr val="151F5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99ae23cd7a_7_142"/>
          <p:cNvSpPr txBox="1"/>
          <p:nvPr/>
        </p:nvSpPr>
        <p:spPr>
          <a:xfrm>
            <a:off x="9054139" y="6355762"/>
            <a:ext cx="5260500" cy="5079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Clr>
                <a:srgbClr val="000000"/>
              </a:buClr>
              <a:buSzPts val="3300"/>
              <a:buFont typeface="Arial"/>
              <a:buNone/>
            </a:pPr>
            <a:r>
              <a:rPr b="0" i="0" lang="en-US" sz="3300" u="none" cap="none" strike="noStrike">
                <a:solidFill>
                  <a:srgbClr val="000000"/>
                </a:solidFill>
                <a:latin typeface="Arial"/>
                <a:ea typeface="Arial"/>
                <a:cs typeface="Arial"/>
                <a:sym typeface="Arial"/>
              </a:rPr>
              <a:t>Build Churn Prediction App</a:t>
            </a:r>
            <a:endParaRPr b="0" i="0" sz="1400" u="none" cap="none" strike="noStrike">
              <a:solidFill>
                <a:srgbClr val="000000"/>
              </a:solidFill>
              <a:latin typeface="Arial"/>
              <a:ea typeface="Arial"/>
              <a:cs typeface="Arial"/>
              <a:sym typeface="Arial"/>
            </a:endParaRPr>
          </a:p>
        </p:txBody>
      </p:sp>
      <p:sp>
        <p:nvSpPr>
          <p:cNvPr id="169" name="Google Shape;169;g299ae23cd7a_7_142"/>
          <p:cNvSpPr txBox="1"/>
          <p:nvPr/>
        </p:nvSpPr>
        <p:spPr>
          <a:xfrm>
            <a:off x="9068539" y="6839373"/>
            <a:ext cx="7022700" cy="11658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Developing a predictive application capable of foreseeing potential churn is essential. Leveraging machine learning models and historical customer data, the app aims to forecast churn, empowering telecom companies to take proactive measures to retain customers before they consider switching to other providers.</a:t>
            </a:r>
            <a:endParaRPr b="0" i="0" sz="1400" u="none" cap="none" strike="noStrike">
              <a:solidFill>
                <a:srgbClr val="000000"/>
              </a:solidFill>
              <a:latin typeface="Roboto"/>
              <a:ea typeface="Roboto"/>
              <a:cs typeface="Roboto"/>
              <a:sym typeface="Roboto"/>
            </a:endParaRPr>
          </a:p>
        </p:txBody>
      </p:sp>
      <p:sp>
        <p:nvSpPr>
          <p:cNvPr id="170" name="Google Shape;170;g299ae23cd7a_7_142"/>
          <p:cNvSpPr txBox="1"/>
          <p:nvPr/>
        </p:nvSpPr>
        <p:spPr>
          <a:xfrm>
            <a:off x="3032253" y="2672868"/>
            <a:ext cx="4436400" cy="769500"/>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Clr>
                <a:srgbClr val="000000"/>
              </a:buClr>
              <a:buSzPts val="4999"/>
              <a:buFont typeface="Arial"/>
              <a:buNone/>
            </a:pPr>
            <a:r>
              <a:rPr b="0" i="0" lang="en-US" sz="4999" u="none" cap="none" strike="noStrike">
                <a:solidFill>
                  <a:srgbClr val="000000"/>
                </a:solidFill>
                <a:latin typeface="Arial"/>
                <a:ea typeface="Arial"/>
                <a:cs typeface="Arial"/>
                <a:sym typeface="Arial"/>
              </a:rPr>
              <a:t>Goals and</a:t>
            </a:r>
            <a:endParaRPr b="0" i="0" sz="1400" u="none" cap="none" strike="noStrike">
              <a:solidFill>
                <a:srgbClr val="000000"/>
              </a:solidFill>
              <a:latin typeface="Arial"/>
              <a:ea typeface="Arial"/>
              <a:cs typeface="Arial"/>
              <a:sym typeface="Arial"/>
            </a:endParaRPr>
          </a:p>
        </p:txBody>
      </p:sp>
      <p:cxnSp>
        <p:nvCxnSpPr>
          <p:cNvPr id="171" name="Google Shape;171;g299ae23cd7a_7_142"/>
          <p:cNvCxnSpPr/>
          <p:nvPr/>
        </p:nvCxnSpPr>
        <p:spPr>
          <a:xfrm rot="10800000">
            <a:off x="-7687792" y="4439071"/>
            <a:ext cx="15156557" cy="0"/>
          </a:xfrm>
          <a:prstGeom prst="straightConnector1">
            <a:avLst/>
          </a:prstGeom>
          <a:noFill/>
          <a:ln cap="flat" cmpd="sng" w="76200">
            <a:solidFill>
              <a:srgbClr val="C23A97"/>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5" name="Shape 175"/>
        <p:cNvGrpSpPr/>
        <p:nvPr/>
      </p:nvGrpSpPr>
      <p:grpSpPr>
        <a:xfrm>
          <a:off x="0" y="0"/>
          <a:ext cx="0" cy="0"/>
          <a:chOff x="0" y="0"/>
          <a:chExt cx="0" cy="0"/>
        </a:xfrm>
      </p:grpSpPr>
      <p:sp>
        <p:nvSpPr>
          <p:cNvPr id="176" name="Google Shape;176;g299e73413ca_1_28"/>
          <p:cNvSpPr txBox="1"/>
          <p:nvPr/>
        </p:nvSpPr>
        <p:spPr>
          <a:xfrm>
            <a:off x="161574" y="2115475"/>
            <a:ext cx="4298700" cy="633379"/>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800"/>
              <a:buFont typeface="Arial"/>
              <a:buNone/>
            </a:pPr>
            <a:r>
              <a:rPr b="1" i="0" lang="en-US" sz="2800" u="none" cap="none" strike="noStrike">
                <a:solidFill>
                  <a:srgbClr val="000000"/>
                </a:solidFill>
                <a:latin typeface="Arial"/>
                <a:ea typeface="Arial"/>
                <a:cs typeface="Arial"/>
                <a:sym typeface="Arial"/>
              </a:rPr>
              <a:t>Data</a:t>
            </a:r>
            <a:endParaRPr b="1" i="0" sz="2400" u="none" cap="none" strike="noStrike">
              <a:solidFill>
                <a:srgbClr val="000000"/>
              </a:solidFill>
              <a:latin typeface="Arial"/>
              <a:ea typeface="Arial"/>
              <a:cs typeface="Arial"/>
              <a:sym typeface="Arial"/>
            </a:endParaRPr>
          </a:p>
        </p:txBody>
      </p:sp>
      <p:sp>
        <p:nvSpPr>
          <p:cNvPr id="177" name="Google Shape;177;g299e73413ca_1_28"/>
          <p:cNvSpPr/>
          <p:nvPr/>
        </p:nvSpPr>
        <p:spPr>
          <a:xfrm rot="948463">
            <a:off x="-3627464" y="6801536"/>
            <a:ext cx="20850703" cy="12434602"/>
          </a:xfrm>
          <a:custGeom>
            <a:rect b="b" l="l" r="r" t="t"/>
            <a:pathLst>
              <a:path extrusionOk="0" h="12430485" w="20843800">
                <a:moveTo>
                  <a:pt x="0" y="0"/>
                </a:moveTo>
                <a:lnTo>
                  <a:pt x="20843800" y="0"/>
                </a:lnTo>
                <a:lnTo>
                  <a:pt x="20843800" y="12430485"/>
                </a:lnTo>
                <a:lnTo>
                  <a:pt x="0" y="12430485"/>
                </a:lnTo>
                <a:lnTo>
                  <a:pt x="0" y="0"/>
                </a:lnTo>
                <a:close/>
              </a:path>
            </a:pathLst>
          </a:custGeom>
          <a:blipFill rotWithShape="1">
            <a:blip r:embed="rId3">
              <a:alphaModFix/>
            </a:blip>
            <a:stretch>
              <a:fillRect b="0" l="0" r="0" t="0"/>
            </a:stretch>
          </a:blipFill>
          <a:ln>
            <a:noFill/>
          </a:ln>
        </p:spPr>
      </p:sp>
      <p:cxnSp>
        <p:nvCxnSpPr>
          <p:cNvPr id="178" name="Google Shape;178;g299e73413ca_1_28"/>
          <p:cNvCxnSpPr/>
          <p:nvPr/>
        </p:nvCxnSpPr>
        <p:spPr>
          <a:xfrm rot="10800000">
            <a:off x="-1505096" y="1684710"/>
            <a:ext cx="15156600" cy="0"/>
          </a:xfrm>
          <a:prstGeom prst="straightConnector1">
            <a:avLst/>
          </a:prstGeom>
          <a:noFill/>
          <a:ln cap="flat" cmpd="sng" w="76200">
            <a:solidFill>
              <a:srgbClr val="C23A97"/>
            </a:solidFill>
            <a:prstDash val="solid"/>
            <a:round/>
            <a:headEnd len="sm" w="sm" type="none"/>
            <a:tailEnd len="sm" w="sm" type="none"/>
          </a:ln>
        </p:spPr>
      </p:cxnSp>
      <p:sp>
        <p:nvSpPr>
          <p:cNvPr id="179" name="Google Shape;179;g299e73413ca_1_28"/>
          <p:cNvSpPr txBox="1"/>
          <p:nvPr/>
        </p:nvSpPr>
        <p:spPr>
          <a:xfrm>
            <a:off x="273153" y="426575"/>
            <a:ext cx="11095800" cy="10464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Clr>
                <a:srgbClr val="000000"/>
              </a:buClr>
              <a:buSzPts val="6799"/>
              <a:buFont typeface="Arial"/>
              <a:buNone/>
            </a:pPr>
            <a:r>
              <a:rPr b="0" i="0" lang="en-US" sz="6799" u="none" cap="none" strike="noStrike">
                <a:solidFill>
                  <a:srgbClr val="000000"/>
                </a:solidFill>
                <a:latin typeface="Arial"/>
                <a:ea typeface="Arial"/>
                <a:cs typeface="Arial"/>
                <a:sym typeface="Arial"/>
              </a:rPr>
              <a:t>Data &amp; Methodology</a:t>
            </a:r>
            <a:endParaRPr b="0" i="0" sz="1400" u="none" cap="none" strike="noStrike">
              <a:solidFill>
                <a:srgbClr val="000000"/>
              </a:solidFill>
              <a:latin typeface="Arial"/>
              <a:ea typeface="Arial"/>
              <a:cs typeface="Arial"/>
              <a:sym typeface="Arial"/>
            </a:endParaRPr>
          </a:p>
        </p:txBody>
      </p:sp>
      <p:pic>
        <p:nvPicPr>
          <p:cNvPr id="180" name="Google Shape;180;g299e73413ca_1_28"/>
          <p:cNvPicPr preferRelativeResize="0"/>
          <p:nvPr/>
        </p:nvPicPr>
        <p:blipFill rotWithShape="1">
          <a:blip r:embed="rId4">
            <a:alphaModFix/>
          </a:blip>
          <a:srcRect b="0" l="0" r="0" t="0"/>
          <a:stretch/>
        </p:blipFill>
        <p:spPr>
          <a:xfrm>
            <a:off x="161575" y="2710151"/>
            <a:ext cx="6883726" cy="2037725"/>
          </a:xfrm>
          <a:prstGeom prst="rect">
            <a:avLst/>
          </a:prstGeom>
          <a:noFill/>
          <a:ln>
            <a:noFill/>
          </a:ln>
        </p:spPr>
      </p:pic>
      <p:sp>
        <p:nvSpPr>
          <p:cNvPr id="181" name="Google Shape;181;g299e73413ca_1_28"/>
          <p:cNvSpPr txBox="1"/>
          <p:nvPr/>
        </p:nvSpPr>
        <p:spPr>
          <a:xfrm>
            <a:off x="161575" y="5096925"/>
            <a:ext cx="7777500" cy="483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rgbClr val="000000"/>
                </a:solidFill>
                <a:latin typeface="Roboto"/>
                <a:ea typeface="Roboto"/>
                <a:cs typeface="Roboto"/>
                <a:sym typeface="Roboto"/>
              </a:rPr>
              <a:t>Dataset containing 16 column:</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Customer ID</a:t>
            </a:r>
            <a:r>
              <a:rPr b="0" i="0" lang="en-US" sz="1300" u="none" cap="none" strike="noStrike">
                <a:solidFill>
                  <a:srgbClr val="000000"/>
                </a:solidFill>
                <a:latin typeface="Roboto"/>
                <a:ea typeface="Roboto"/>
                <a:cs typeface="Roboto"/>
                <a:sym typeface="Roboto"/>
              </a:rPr>
              <a:t> (A unique customer identifier)</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Tenure Months</a:t>
            </a:r>
            <a:r>
              <a:rPr b="0" i="0" lang="en-US" sz="1300" u="none" cap="none" strike="noStrike">
                <a:solidFill>
                  <a:srgbClr val="000000"/>
                </a:solidFill>
                <a:latin typeface="Roboto"/>
                <a:ea typeface="Roboto"/>
                <a:cs typeface="Roboto"/>
                <a:sym typeface="Roboto"/>
              </a:rPr>
              <a:t> (How long the customer has been with the company by the end of the quarter specified above)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Location</a:t>
            </a:r>
            <a:r>
              <a:rPr b="0" i="0" lang="en-US" sz="1300" u="none" cap="none" strike="noStrike">
                <a:solidFill>
                  <a:srgbClr val="000000"/>
                </a:solidFill>
                <a:latin typeface="Roboto"/>
                <a:ea typeface="Roboto"/>
                <a:cs typeface="Roboto"/>
                <a:sym typeface="Roboto"/>
              </a:rPr>
              <a:t> (Customer’s residence - City)</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Device Class</a:t>
            </a:r>
            <a:r>
              <a:rPr b="0" i="0" lang="en-US" sz="1300" u="none" cap="none" strike="noStrike">
                <a:solidFill>
                  <a:srgbClr val="000000"/>
                </a:solidFill>
                <a:latin typeface="Roboto"/>
                <a:ea typeface="Roboto"/>
                <a:cs typeface="Roboto"/>
                <a:sym typeface="Roboto"/>
              </a:rPr>
              <a:t> (Device classification)</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Games Product</a:t>
            </a:r>
            <a:r>
              <a:rPr b="0" i="0" lang="en-US" sz="1300" u="none" cap="none" strike="noStrike">
                <a:solidFill>
                  <a:srgbClr val="000000"/>
                </a:solidFill>
                <a:latin typeface="Roboto"/>
                <a:ea typeface="Roboto"/>
                <a:cs typeface="Roboto"/>
                <a:sym typeface="Roboto"/>
              </a:rPr>
              <a:t> (Whether the customer uses the internet service for games product)</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Music Product</a:t>
            </a:r>
            <a:r>
              <a:rPr b="0" i="0" lang="en-US" sz="1300" u="none" cap="none" strike="noStrike">
                <a:solidFill>
                  <a:srgbClr val="000000"/>
                </a:solidFill>
                <a:latin typeface="Roboto"/>
                <a:ea typeface="Roboto"/>
                <a:cs typeface="Roboto"/>
                <a:sym typeface="Roboto"/>
              </a:rPr>
              <a:t> (Whether the customer uses the internet service for music product)</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Education Product </a:t>
            </a:r>
            <a:r>
              <a:rPr b="0" i="0" lang="en-US" sz="1300" u="none" cap="none" strike="noStrike">
                <a:solidFill>
                  <a:srgbClr val="000000"/>
                </a:solidFill>
                <a:latin typeface="Roboto"/>
                <a:ea typeface="Roboto"/>
                <a:cs typeface="Roboto"/>
                <a:sym typeface="Roboto"/>
              </a:rPr>
              <a:t>(Whether the customer uses the internet service for education product)</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Call Center </a:t>
            </a:r>
            <a:r>
              <a:rPr b="0" i="0" lang="en-US" sz="1300" u="none" cap="none" strike="noStrike">
                <a:solidFill>
                  <a:srgbClr val="000000"/>
                </a:solidFill>
                <a:latin typeface="Roboto"/>
                <a:ea typeface="Roboto"/>
                <a:cs typeface="Roboto"/>
                <a:sym typeface="Roboto"/>
              </a:rPr>
              <a:t>(Whether the customer uses the call center service)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Video Product</a:t>
            </a:r>
            <a:r>
              <a:rPr b="0" i="0" lang="en-US" sz="1300" u="none" cap="none" strike="noStrike">
                <a:solidFill>
                  <a:srgbClr val="000000"/>
                </a:solidFill>
                <a:latin typeface="Roboto"/>
                <a:ea typeface="Roboto"/>
                <a:cs typeface="Roboto"/>
                <a:sym typeface="Roboto"/>
              </a:rPr>
              <a:t> (Whether the customer uses video product service)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Use MyApp</a:t>
            </a:r>
            <a:r>
              <a:rPr b="0" i="0" lang="en-US" sz="1300" u="none" cap="none" strike="noStrike">
                <a:solidFill>
                  <a:srgbClr val="000000"/>
                </a:solidFill>
                <a:latin typeface="Roboto"/>
                <a:ea typeface="Roboto"/>
                <a:cs typeface="Roboto"/>
                <a:sym typeface="Roboto"/>
              </a:rPr>
              <a:t> (Whether the customer uses MyApp service)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Payment Method</a:t>
            </a:r>
            <a:r>
              <a:rPr b="0" i="0" lang="en-US" sz="1300" u="none" cap="none" strike="noStrike">
                <a:solidFill>
                  <a:srgbClr val="000000"/>
                </a:solidFill>
                <a:latin typeface="Roboto"/>
                <a:ea typeface="Roboto"/>
                <a:cs typeface="Roboto"/>
                <a:sym typeface="Roboto"/>
              </a:rPr>
              <a:t> (The method used for paying the bill)</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Monthly Purchase</a:t>
            </a:r>
            <a:r>
              <a:rPr b="0" i="0" lang="en-US" sz="1300" u="none" cap="none" strike="noStrike">
                <a:solidFill>
                  <a:srgbClr val="000000"/>
                </a:solidFill>
                <a:latin typeface="Roboto"/>
                <a:ea typeface="Roboto"/>
                <a:cs typeface="Roboto"/>
                <a:sym typeface="Roboto"/>
              </a:rPr>
              <a:t> (Total customer’s monthly spent for all services with the unit of thousands of IDR)</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Churn Label</a:t>
            </a:r>
            <a:r>
              <a:rPr b="0" i="0" lang="en-US" sz="1300" u="none" cap="none" strike="noStrike">
                <a:solidFill>
                  <a:srgbClr val="000000"/>
                </a:solidFill>
                <a:latin typeface="Roboto"/>
                <a:ea typeface="Roboto"/>
                <a:cs typeface="Roboto"/>
                <a:sym typeface="Roboto"/>
              </a:rPr>
              <a:t> (Whether the customer left the company within a time period)</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Longitude</a:t>
            </a:r>
            <a:r>
              <a:rPr b="0" i="0" lang="en-US" sz="1300" u="none" cap="none" strike="noStrike">
                <a:solidFill>
                  <a:srgbClr val="000000"/>
                </a:solidFill>
                <a:latin typeface="Roboto"/>
                <a:ea typeface="Roboto"/>
                <a:cs typeface="Roboto"/>
                <a:sym typeface="Roboto"/>
              </a:rPr>
              <a:t> (Customer’s residence - Longitude)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Latitude</a:t>
            </a:r>
            <a:r>
              <a:rPr b="0" i="0" lang="en-US" sz="1300" u="none" cap="none" strike="noStrike">
                <a:solidFill>
                  <a:srgbClr val="000000"/>
                </a:solidFill>
                <a:latin typeface="Roboto"/>
                <a:ea typeface="Roboto"/>
                <a:cs typeface="Roboto"/>
                <a:sym typeface="Roboto"/>
              </a:rPr>
              <a:t> (Customer’s residence - Latitude)</a:t>
            </a:r>
            <a:endParaRPr b="0" i="0" sz="1300" u="none" cap="none" strike="noStrike">
              <a:solidFill>
                <a:srgbClr val="000000"/>
              </a:solidFill>
              <a:latin typeface="Roboto"/>
              <a:ea typeface="Roboto"/>
              <a:cs typeface="Roboto"/>
              <a:sym typeface="Roboto"/>
            </a:endParaRPr>
          </a:p>
          <a:p>
            <a:pPr indent="-311150" lvl="0" marL="457200" marR="0" rtl="0" algn="l">
              <a:lnSpc>
                <a:spcPct val="115000"/>
              </a:lnSpc>
              <a:spcBef>
                <a:spcPts val="0"/>
              </a:spcBef>
              <a:spcAft>
                <a:spcPts val="0"/>
              </a:spcAft>
              <a:buClr>
                <a:srgbClr val="000000"/>
              </a:buClr>
              <a:buSzPts val="1300"/>
              <a:buFont typeface="Arial"/>
              <a:buAutoNum type="arabicPeriod"/>
            </a:pPr>
            <a:r>
              <a:rPr b="1" i="0" lang="en-US" sz="1300" u="none" cap="none" strike="noStrike">
                <a:solidFill>
                  <a:srgbClr val="000000"/>
                </a:solidFill>
                <a:latin typeface="Roboto"/>
                <a:ea typeface="Roboto"/>
                <a:cs typeface="Roboto"/>
                <a:sym typeface="Roboto"/>
              </a:rPr>
              <a:t>CLTV</a:t>
            </a:r>
            <a:r>
              <a:rPr b="0" i="0" lang="en-US" sz="1300" u="none" cap="none" strike="noStrike">
                <a:solidFill>
                  <a:srgbClr val="000000"/>
                </a:solidFill>
                <a:latin typeface="Roboto"/>
                <a:ea typeface="Roboto"/>
                <a:cs typeface="Roboto"/>
                <a:sym typeface="Roboto"/>
              </a:rPr>
              <a:t> (Customer Lifetime Value with the unit of thousands of IDR - Calculated using company’s formulas)</a:t>
            </a:r>
            <a:endParaRPr b="0" i="0" sz="1300" u="none" cap="none" strike="noStrike">
              <a:solidFill>
                <a:srgbClr val="000000"/>
              </a:solidFill>
              <a:latin typeface="Roboto"/>
              <a:ea typeface="Roboto"/>
              <a:cs typeface="Roboto"/>
              <a:sym typeface="Roboto"/>
            </a:endParaRPr>
          </a:p>
        </p:txBody>
      </p:sp>
      <p:sp>
        <p:nvSpPr>
          <p:cNvPr id="182" name="Google Shape;182;g299e73413ca_1_28"/>
          <p:cNvSpPr txBox="1"/>
          <p:nvPr/>
        </p:nvSpPr>
        <p:spPr>
          <a:xfrm>
            <a:off x="2448700" y="4777350"/>
            <a:ext cx="2467200" cy="1848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800"/>
              <a:buFont typeface="Arial"/>
              <a:buNone/>
            </a:pPr>
            <a:r>
              <a:rPr b="0" i="0" lang="en-US" sz="1200" u="none" cap="none" strike="noStrike">
                <a:solidFill>
                  <a:srgbClr val="000000"/>
                </a:solidFill>
                <a:latin typeface="Arial"/>
                <a:ea typeface="Arial"/>
                <a:cs typeface="Arial"/>
                <a:sym typeface="Arial"/>
              </a:rPr>
              <a:t>data.head() [images by author]</a:t>
            </a:r>
            <a:endParaRPr b="0" i="0" sz="1200" u="none" cap="none" strike="noStrike">
              <a:solidFill>
                <a:srgbClr val="000000"/>
              </a:solidFill>
              <a:latin typeface="Arial"/>
              <a:ea typeface="Arial"/>
              <a:cs typeface="Arial"/>
              <a:sym typeface="Arial"/>
            </a:endParaRPr>
          </a:p>
        </p:txBody>
      </p:sp>
      <p:sp>
        <p:nvSpPr>
          <p:cNvPr id="183" name="Google Shape;183;g299e73413ca_1_28"/>
          <p:cNvSpPr txBox="1"/>
          <p:nvPr/>
        </p:nvSpPr>
        <p:spPr>
          <a:xfrm>
            <a:off x="11527750" y="2227625"/>
            <a:ext cx="2952900" cy="354000"/>
          </a:xfrm>
          <a:prstGeom prst="rect">
            <a:avLst/>
          </a:prstGeom>
          <a:noFill/>
          <a:ln>
            <a:noFill/>
          </a:ln>
        </p:spPr>
        <p:txBody>
          <a:bodyPr anchorCtr="0" anchor="ctr" bIns="0" lIns="0" spcFirstLastPara="1" rIns="0" wrap="square" tIns="0">
            <a:noAutofit/>
          </a:bodyPr>
          <a:lstStyle/>
          <a:p>
            <a:pPr indent="0" lvl="0" marL="0" marR="0" rtl="0" algn="ctr">
              <a:lnSpc>
                <a:spcPct val="147000"/>
              </a:lnSpc>
              <a:spcBef>
                <a:spcPts val="0"/>
              </a:spcBef>
              <a:spcAft>
                <a:spcPts val="0"/>
              </a:spcAft>
              <a:buClr>
                <a:srgbClr val="000000"/>
              </a:buClr>
              <a:buSzPts val="1800"/>
              <a:buFont typeface="Arial"/>
              <a:buNone/>
            </a:pPr>
            <a:r>
              <a:rPr b="1" i="0" lang="en-US" sz="2800" u="none" cap="none" strike="noStrike">
                <a:solidFill>
                  <a:srgbClr val="000000"/>
                </a:solidFill>
                <a:latin typeface="Arial"/>
                <a:ea typeface="Arial"/>
                <a:cs typeface="Arial"/>
                <a:sym typeface="Arial"/>
              </a:rPr>
              <a:t>Steps</a:t>
            </a:r>
            <a:endParaRPr b="1" i="0" sz="2800" u="none" cap="none" strike="noStrike">
              <a:solidFill>
                <a:srgbClr val="000000"/>
              </a:solidFill>
              <a:latin typeface="Arial"/>
              <a:ea typeface="Arial"/>
              <a:cs typeface="Arial"/>
              <a:sym typeface="Arial"/>
            </a:endParaRPr>
          </a:p>
        </p:txBody>
      </p:sp>
      <p:sp>
        <p:nvSpPr>
          <p:cNvPr id="184" name="Google Shape;184;g299e73413ca_1_28"/>
          <p:cNvSpPr txBox="1"/>
          <p:nvPr/>
        </p:nvSpPr>
        <p:spPr>
          <a:xfrm>
            <a:off x="11048254" y="5313526"/>
            <a:ext cx="3451679" cy="444428"/>
          </a:xfrm>
          <a:prstGeom prst="rect">
            <a:avLst/>
          </a:prstGeom>
          <a:noFill/>
          <a:ln>
            <a:noFill/>
          </a:ln>
        </p:spPr>
        <p:txBody>
          <a:bodyPr anchorCtr="0" anchor="ctr" bIns="0" lIns="0" spcFirstLastPara="1" rIns="0" wrap="square" tIns="0">
            <a:noAutofit/>
          </a:bodyPr>
          <a:lstStyle/>
          <a:p>
            <a:pPr indent="0" lvl="0" marL="0" marR="0" rtl="0" algn="ctr">
              <a:lnSpc>
                <a:spcPct val="147000"/>
              </a:lnSpc>
              <a:spcBef>
                <a:spcPts val="0"/>
              </a:spcBef>
              <a:spcAft>
                <a:spcPts val="0"/>
              </a:spcAft>
              <a:buClr>
                <a:srgbClr val="000000"/>
              </a:buClr>
              <a:buSzPts val="1800"/>
              <a:buFont typeface="Arial"/>
              <a:buNone/>
            </a:pPr>
            <a:r>
              <a:rPr b="1" i="0" lang="en-US" sz="2800" u="none" cap="none" strike="noStrike">
                <a:solidFill>
                  <a:srgbClr val="000000"/>
                </a:solidFill>
                <a:latin typeface="Arial"/>
                <a:ea typeface="Arial"/>
                <a:cs typeface="Arial"/>
                <a:sym typeface="Arial"/>
              </a:rPr>
              <a:t>Tools that we used</a:t>
            </a:r>
            <a:endParaRPr b="1" i="0" sz="2400" u="none" cap="none" strike="noStrike">
              <a:solidFill>
                <a:srgbClr val="000000"/>
              </a:solidFill>
              <a:latin typeface="Arial"/>
              <a:ea typeface="Arial"/>
              <a:cs typeface="Arial"/>
              <a:sym typeface="Arial"/>
            </a:endParaRPr>
          </a:p>
        </p:txBody>
      </p:sp>
      <p:pic>
        <p:nvPicPr>
          <p:cNvPr id="185" name="Google Shape;185;g299e73413ca_1_28"/>
          <p:cNvPicPr preferRelativeResize="0"/>
          <p:nvPr/>
        </p:nvPicPr>
        <p:blipFill rotWithShape="1">
          <a:blip r:embed="rId5">
            <a:alphaModFix/>
          </a:blip>
          <a:srcRect b="0" l="0" r="0" t="0"/>
          <a:stretch/>
        </p:blipFill>
        <p:spPr>
          <a:xfrm>
            <a:off x="8388087" y="5929074"/>
            <a:ext cx="2282926" cy="2282926"/>
          </a:xfrm>
          <a:prstGeom prst="rect">
            <a:avLst/>
          </a:prstGeom>
          <a:noFill/>
          <a:ln>
            <a:noFill/>
          </a:ln>
        </p:spPr>
      </p:pic>
      <p:sp>
        <p:nvSpPr>
          <p:cNvPr id="186" name="Google Shape;186;g299e73413ca_1_28"/>
          <p:cNvSpPr txBox="1"/>
          <p:nvPr/>
        </p:nvSpPr>
        <p:spPr>
          <a:xfrm>
            <a:off x="8613050" y="8395825"/>
            <a:ext cx="1833000" cy="3540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Power BI</a:t>
            </a:r>
            <a:endParaRPr b="1" i="0" sz="1900" u="none" cap="none" strike="noStrike">
              <a:solidFill>
                <a:srgbClr val="000000"/>
              </a:solidFill>
              <a:latin typeface="Arial"/>
              <a:ea typeface="Arial"/>
              <a:cs typeface="Arial"/>
              <a:sym typeface="Arial"/>
            </a:endParaRPr>
          </a:p>
        </p:txBody>
      </p:sp>
      <p:pic>
        <p:nvPicPr>
          <p:cNvPr id="187" name="Google Shape;187;g299e73413ca_1_28"/>
          <p:cNvPicPr preferRelativeResize="0"/>
          <p:nvPr/>
        </p:nvPicPr>
        <p:blipFill rotWithShape="1">
          <a:blip r:embed="rId6">
            <a:alphaModFix/>
          </a:blip>
          <a:srcRect b="0" l="0" r="0" t="0"/>
          <a:stretch/>
        </p:blipFill>
        <p:spPr>
          <a:xfrm>
            <a:off x="14082450" y="6007236"/>
            <a:ext cx="3769098" cy="2204775"/>
          </a:xfrm>
          <a:prstGeom prst="rect">
            <a:avLst/>
          </a:prstGeom>
          <a:noFill/>
          <a:ln>
            <a:noFill/>
          </a:ln>
        </p:spPr>
      </p:pic>
      <p:pic>
        <p:nvPicPr>
          <p:cNvPr id="188" name="Google Shape;188;g299e73413ca_1_28"/>
          <p:cNvPicPr preferRelativeResize="0"/>
          <p:nvPr/>
        </p:nvPicPr>
        <p:blipFill rotWithShape="1">
          <a:blip r:embed="rId7">
            <a:alphaModFix/>
          </a:blip>
          <a:srcRect b="0" l="0" r="0" t="0"/>
          <a:stretch/>
        </p:blipFill>
        <p:spPr>
          <a:xfrm>
            <a:off x="11940238" y="6550800"/>
            <a:ext cx="1667712" cy="1661198"/>
          </a:xfrm>
          <a:prstGeom prst="rect">
            <a:avLst/>
          </a:prstGeom>
          <a:noFill/>
          <a:ln>
            <a:noFill/>
          </a:ln>
        </p:spPr>
      </p:pic>
      <p:sp>
        <p:nvSpPr>
          <p:cNvPr id="189" name="Google Shape;189;g299e73413ca_1_28"/>
          <p:cNvSpPr txBox="1"/>
          <p:nvPr/>
        </p:nvSpPr>
        <p:spPr>
          <a:xfrm>
            <a:off x="11831787" y="8395825"/>
            <a:ext cx="1833000" cy="3540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Python</a:t>
            </a:r>
            <a:endParaRPr b="1" i="0" sz="1900" u="none" cap="none" strike="noStrike">
              <a:solidFill>
                <a:srgbClr val="000000"/>
              </a:solidFill>
              <a:latin typeface="Arial"/>
              <a:ea typeface="Arial"/>
              <a:cs typeface="Arial"/>
              <a:sym typeface="Arial"/>
            </a:endParaRPr>
          </a:p>
        </p:txBody>
      </p:sp>
      <p:sp>
        <p:nvSpPr>
          <p:cNvPr id="190" name="Google Shape;190;g299e73413ca_1_28"/>
          <p:cNvSpPr txBox="1"/>
          <p:nvPr/>
        </p:nvSpPr>
        <p:spPr>
          <a:xfrm>
            <a:off x="15050512" y="8395825"/>
            <a:ext cx="1833000" cy="3540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Streamlit</a:t>
            </a:r>
            <a:endParaRPr b="1" i="0" sz="1900" u="none" cap="none" strike="noStrike">
              <a:solidFill>
                <a:srgbClr val="000000"/>
              </a:solidFill>
              <a:latin typeface="Arial"/>
              <a:ea typeface="Arial"/>
              <a:cs typeface="Arial"/>
              <a:sym typeface="Arial"/>
            </a:endParaRPr>
          </a:p>
        </p:txBody>
      </p:sp>
      <p:sp>
        <p:nvSpPr>
          <p:cNvPr id="191" name="Google Shape;191;g299e73413ca_1_28"/>
          <p:cNvSpPr txBox="1"/>
          <p:nvPr/>
        </p:nvSpPr>
        <p:spPr>
          <a:xfrm>
            <a:off x="8712000" y="3271550"/>
            <a:ext cx="28125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Problem Definition</a:t>
            </a:r>
            <a:endParaRPr b="1" i="0" sz="1800" u="none" cap="none" strike="noStrike">
              <a:solidFill>
                <a:srgbClr val="000000"/>
              </a:solidFill>
              <a:latin typeface="Arial"/>
              <a:ea typeface="Arial"/>
              <a:cs typeface="Arial"/>
              <a:sym typeface="Arial"/>
            </a:endParaRPr>
          </a:p>
        </p:txBody>
      </p:sp>
      <p:sp>
        <p:nvSpPr>
          <p:cNvPr id="192" name="Google Shape;192;g299e73413ca_1_28"/>
          <p:cNvSpPr txBox="1"/>
          <p:nvPr/>
        </p:nvSpPr>
        <p:spPr>
          <a:xfrm>
            <a:off x="8537700" y="4271429"/>
            <a:ext cx="31611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Data Understanding &amp; EDA</a:t>
            </a:r>
            <a:endParaRPr b="1" i="0" sz="1800" u="none" cap="none" strike="noStrike">
              <a:solidFill>
                <a:srgbClr val="000000"/>
              </a:solidFill>
              <a:latin typeface="Arial"/>
              <a:ea typeface="Arial"/>
              <a:cs typeface="Arial"/>
              <a:sym typeface="Arial"/>
            </a:endParaRPr>
          </a:p>
        </p:txBody>
      </p:sp>
      <p:sp>
        <p:nvSpPr>
          <p:cNvPr id="193" name="Google Shape;193;g299e73413ca_1_28"/>
          <p:cNvSpPr txBox="1"/>
          <p:nvPr/>
        </p:nvSpPr>
        <p:spPr>
          <a:xfrm>
            <a:off x="12212600" y="4271408"/>
            <a:ext cx="31611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Feature Engineering</a:t>
            </a:r>
            <a:endParaRPr b="1" i="0" sz="1800" u="none" cap="none" strike="noStrike">
              <a:solidFill>
                <a:srgbClr val="000000"/>
              </a:solidFill>
              <a:latin typeface="Arial"/>
              <a:ea typeface="Arial"/>
              <a:cs typeface="Arial"/>
              <a:sym typeface="Arial"/>
            </a:endParaRPr>
          </a:p>
        </p:txBody>
      </p:sp>
      <p:sp>
        <p:nvSpPr>
          <p:cNvPr id="194" name="Google Shape;194;g299e73413ca_1_28"/>
          <p:cNvSpPr txBox="1"/>
          <p:nvPr/>
        </p:nvSpPr>
        <p:spPr>
          <a:xfrm>
            <a:off x="12212600" y="3271550"/>
            <a:ext cx="31611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Model Development</a:t>
            </a:r>
            <a:endParaRPr b="1" i="0" sz="1800" u="none" cap="none" strike="noStrike">
              <a:solidFill>
                <a:srgbClr val="000000"/>
              </a:solidFill>
              <a:latin typeface="Arial"/>
              <a:ea typeface="Arial"/>
              <a:cs typeface="Arial"/>
              <a:sym typeface="Arial"/>
            </a:endParaRPr>
          </a:p>
        </p:txBody>
      </p:sp>
      <p:sp>
        <p:nvSpPr>
          <p:cNvPr id="195" name="Google Shape;195;g299e73413ca_1_28"/>
          <p:cNvSpPr txBox="1"/>
          <p:nvPr/>
        </p:nvSpPr>
        <p:spPr>
          <a:xfrm>
            <a:off x="15239150" y="3271571"/>
            <a:ext cx="3161100" cy="2772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Model Deployment</a:t>
            </a:r>
            <a:endParaRPr b="1" i="0" sz="1800" u="none" cap="none" strike="noStrike">
              <a:solidFill>
                <a:srgbClr val="000000"/>
              </a:solidFill>
              <a:latin typeface="Arial"/>
              <a:ea typeface="Arial"/>
              <a:cs typeface="Arial"/>
              <a:sym typeface="Arial"/>
            </a:endParaRPr>
          </a:p>
        </p:txBody>
      </p:sp>
      <p:cxnSp>
        <p:nvCxnSpPr>
          <p:cNvPr id="196" name="Google Shape;196;g299e73413ca_1_28"/>
          <p:cNvCxnSpPr>
            <a:stCxn id="191" idx="2"/>
            <a:endCxn id="192" idx="0"/>
          </p:cNvCxnSpPr>
          <p:nvPr/>
        </p:nvCxnSpPr>
        <p:spPr>
          <a:xfrm>
            <a:off x="10118250" y="3548750"/>
            <a:ext cx="0" cy="722700"/>
          </a:xfrm>
          <a:prstGeom prst="straightConnector1">
            <a:avLst/>
          </a:prstGeom>
          <a:noFill/>
          <a:ln cap="flat" cmpd="sng" w="9525">
            <a:solidFill>
              <a:schemeClr val="dk2"/>
            </a:solidFill>
            <a:prstDash val="solid"/>
            <a:round/>
            <a:headEnd len="sm" w="sm" type="none"/>
            <a:tailEnd len="med" w="med" type="triangle"/>
          </a:ln>
        </p:spPr>
      </p:cxnSp>
      <p:cxnSp>
        <p:nvCxnSpPr>
          <p:cNvPr id="197" name="Google Shape;197;g299e73413ca_1_28"/>
          <p:cNvCxnSpPr>
            <a:stCxn id="192" idx="3"/>
          </p:cNvCxnSpPr>
          <p:nvPr/>
        </p:nvCxnSpPr>
        <p:spPr>
          <a:xfrm>
            <a:off x="11698800" y="4410029"/>
            <a:ext cx="683100" cy="600"/>
          </a:xfrm>
          <a:prstGeom prst="straightConnector1">
            <a:avLst/>
          </a:prstGeom>
          <a:noFill/>
          <a:ln cap="flat" cmpd="sng" w="9525">
            <a:solidFill>
              <a:schemeClr val="dk2"/>
            </a:solidFill>
            <a:prstDash val="solid"/>
            <a:round/>
            <a:headEnd len="sm" w="sm" type="none"/>
            <a:tailEnd len="med" w="med" type="triangle"/>
          </a:ln>
        </p:spPr>
      </p:cxnSp>
      <p:cxnSp>
        <p:nvCxnSpPr>
          <p:cNvPr id="198" name="Google Shape;198;g299e73413ca_1_28"/>
          <p:cNvCxnSpPr>
            <a:stCxn id="193" idx="0"/>
            <a:endCxn id="194" idx="2"/>
          </p:cNvCxnSpPr>
          <p:nvPr/>
        </p:nvCxnSpPr>
        <p:spPr>
          <a:xfrm rot="10800000">
            <a:off x="13793150" y="3548708"/>
            <a:ext cx="0" cy="722700"/>
          </a:xfrm>
          <a:prstGeom prst="straightConnector1">
            <a:avLst/>
          </a:prstGeom>
          <a:noFill/>
          <a:ln cap="flat" cmpd="sng" w="9525">
            <a:solidFill>
              <a:schemeClr val="dk2"/>
            </a:solidFill>
            <a:prstDash val="solid"/>
            <a:round/>
            <a:headEnd len="sm" w="sm" type="none"/>
            <a:tailEnd len="med" w="med" type="triangle"/>
          </a:ln>
        </p:spPr>
      </p:cxnSp>
      <p:cxnSp>
        <p:nvCxnSpPr>
          <p:cNvPr id="199" name="Google Shape;199;g299e73413ca_1_28"/>
          <p:cNvCxnSpPr/>
          <p:nvPr/>
        </p:nvCxnSpPr>
        <p:spPr>
          <a:xfrm flipH="1" rot="10800000">
            <a:off x="15090575" y="3428540"/>
            <a:ext cx="587100" cy="1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99ae23cd7a_7_2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27038" l="-27040" r="0" t="0"/>
            </a:stretch>
          </a:blipFill>
          <a:ln>
            <a:noFill/>
          </a:ln>
        </p:spPr>
      </p:sp>
      <p:grpSp>
        <p:nvGrpSpPr>
          <p:cNvPr id="205" name="Google Shape;205;g299ae23cd7a_7_212"/>
          <p:cNvGrpSpPr/>
          <p:nvPr/>
        </p:nvGrpSpPr>
        <p:grpSpPr>
          <a:xfrm>
            <a:off x="1425649" y="2420881"/>
            <a:ext cx="15436706" cy="5797356"/>
            <a:chOff x="0" y="-28575"/>
            <a:chExt cx="4065634" cy="1526876"/>
          </a:xfrm>
        </p:grpSpPr>
        <p:sp>
          <p:nvSpPr>
            <p:cNvPr id="206" name="Google Shape;206;g299ae23cd7a_7_212"/>
            <p:cNvSpPr/>
            <p:nvPr/>
          </p:nvSpPr>
          <p:spPr>
            <a:xfrm>
              <a:off x="0" y="0"/>
              <a:ext cx="4065634" cy="1498301"/>
            </a:xfrm>
            <a:custGeom>
              <a:rect b="b" l="l" r="r" t="t"/>
              <a:pathLst>
                <a:path extrusionOk="0" h="1498301" w="4065634">
                  <a:moveTo>
                    <a:pt x="0" y="0"/>
                  </a:moveTo>
                  <a:lnTo>
                    <a:pt x="4065634" y="0"/>
                  </a:lnTo>
                  <a:lnTo>
                    <a:pt x="4065634" y="1498301"/>
                  </a:lnTo>
                  <a:lnTo>
                    <a:pt x="0" y="1498301"/>
                  </a:lnTo>
                  <a:close/>
                </a:path>
              </a:pathLst>
            </a:custGeom>
            <a:solidFill>
              <a:srgbClr val="F5F5F5"/>
            </a:solidFill>
            <a:ln>
              <a:noFill/>
            </a:ln>
          </p:spPr>
        </p:sp>
        <p:sp>
          <p:nvSpPr>
            <p:cNvPr id="207" name="Google Shape;207;g299ae23cd7a_7_212"/>
            <p:cNvSpPr txBox="1"/>
            <p:nvPr/>
          </p:nvSpPr>
          <p:spPr>
            <a:xfrm>
              <a:off x="0" y="-28575"/>
              <a:ext cx="4065633" cy="1526876"/>
            </a:xfrm>
            <a:prstGeom prst="rect">
              <a:avLst/>
            </a:prstGeom>
            <a:noFill/>
            <a:ln>
              <a:noFill/>
            </a:ln>
          </p:spPr>
          <p:txBody>
            <a:bodyPr anchorCtr="0" anchor="ctr" bIns="50800" lIns="50800" spcFirstLastPara="1" rIns="50800" wrap="square" tIns="50800">
              <a:noAutofit/>
            </a:bodyPr>
            <a:lstStyle/>
            <a:p>
              <a:pPr indent="0" lvl="0" marL="0" marR="0" rtl="0" algn="ctr">
                <a:lnSpc>
                  <a:spcPct val="103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8" name="Google Shape;208;g299ae23cd7a_7_212"/>
          <p:cNvSpPr txBox="1"/>
          <p:nvPr/>
        </p:nvSpPr>
        <p:spPr>
          <a:xfrm>
            <a:off x="9733796" y="4344600"/>
            <a:ext cx="4281300" cy="10005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Clr>
                <a:srgbClr val="000000"/>
              </a:buClr>
              <a:buSzPts val="5499"/>
              <a:buFont typeface="Arial"/>
              <a:buNone/>
            </a:pPr>
            <a:r>
              <a:rPr b="0" i="0" lang="en-US" sz="6499" u="none" cap="none" strike="noStrike">
                <a:solidFill>
                  <a:srgbClr val="000000"/>
                </a:solidFill>
                <a:latin typeface="Arial"/>
                <a:ea typeface="Arial"/>
                <a:cs typeface="Arial"/>
                <a:sym typeface="Arial"/>
              </a:rPr>
              <a:t>RESULT</a:t>
            </a:r>
            <a:endParaRPr b="0" i="0" sz="2400" u="none" cap="none" strike="noStrike">
              <a:solidFill>
                <a:srgbClr val="000000"/>
              </a:solidFill>
              <a:latin typeface="Arial"/>
              <a:ea typeface="Arial"/>
              <a:cs typeface="Arial"/>
              <a:sym typeface="Arial"/>
            </a:endParaRPr>
          </a:p>
        </p:txBody>
      </p:sp>
      <p:sp>
        <p:nvSpPr>
          <p:cNvPr id="209" name="Google Shape;209;g299ae23cd7a_7_212"/>
          <p:cNvSpPr/>
          <p:nvPr/>
        </p:nvSpPr>
        <p:spPr>
          <a:xfrm>
            <a:off x="2141985" y="1731407"/>
            <a:ext cx="7284829" cy="7284799"/>
          </a:xfrm>
          <a:custGeom>
            <a:rect b="b" l="l" r="r" t="t"/>
            <a:pathLst>
              <a:path extrusionOk="0" h="6350000" w="6350026">
                <a:moveTo>
                  <a:pt x="0" y="0"/>
                </a:moveTo>
                <a:lnTo>
                  <a:pt x="6350026" y="0"/>
                </a:lnTo>
                <a:lnTo>
                  <a:pt x="6350026" y="6350000"/>
                </a:lnTo>
                <a:lnTo>
                  <a:pt x="0" y="6350000"/>
                </a:lnTo>
                <a:close/>
              </a:path>
            </a:pathLst>
          </a:custGeom>
          <a:blipFill rotWithShape="1">
            <a:blip r:embed="rId4">
              <a:alphaModFix/>
            </a:blip>
            <a:stretch>
              <a:fillRect b="0" l="-24897" r="-24897" t="0"/>
            </a:stretch>
          </a:blipFill>
          <a:ln>
            <a:noFill/>
          </a:ln>
        </p:spPr>
      </p:sp>
      <p:cxnSp>
        <p:nvCxnSpPr>
          <p:cNvPr id="210" name="Google Shape;210;g299ae23cd7a_7_212"/>
          <p:cNvCxnSpPr/>
          <p:nvPr/>
        </p:nvCxnSpPr>
        <p:spPr>
          <a:xfrm rot="10800000">
            <a:off x="9733798" y="5525663"/>
            <a:ext cx="10218600" cy="0"/>
          </a:xfrm>
          <a:prstGeom prst="straightConnector1">
            <a:avLst/>
          </a:prstGeom>
          <a:noFill/>
          <a:ln cap="flat" cmpd="sng" w="76200">
            <a:solidFill>
              <a:srgbClr val="C23A97"/>
            </a:solidFill>
            <a:prstDash val="solid"/>
            <a:round/>
            <a:headEnd len="sm" w="sm" type="none"/>
            <a:tailEnd len="sm" w="sm" type="none"/>
          </a:ln>
        </p:spPr>
      </p:cxnSp>
      <p:sp>
        <p:nvSpPr>
          <p:cNvPr id="211" name="Google Shape;211;g299ae23cd7a_7_212"/>
          <p:cNvSpPr txBox="1"/>
          <p:nvPr/>
        </p:nvSpPr>
        <p:spPr>
          <a:xfrm>
            <a:off x="9727759" y="5734584"/>
            <a:ext cx="7022700" cy="2171748"/>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SzPts val="1400"/>
              <a:buFont typeface="Arial"/>
              <a:buNone/>
            </a:pPr>
            <a:r>
              <a:rPr b="0" i="0" lang="en-US" sz="1600" u="none" cap="none" strike="noStrike">
                <a:solidFill>
                  <a:srgbClr val="000000"/>
                </a:solidFill>
                <a:latin typeface="Roboto"/>
                <a:ea typeface="Roboto"/>
                <a:cs typeface="Roboto"/>
                <a:sym typeface="Roboto"/>
              </a:rPr>
              <a:t>In this section, we present a comprehensive analysis of customer profiles, delving into their behavior and preferences. Our in-depth churn analysis explores the patterns and reasons behind customer attrition. Moreover, we introduce the development of a powerful churn prediction application, a proactive tool designed to enhance customer retention strategies and forecast potential churn, ensuring the stability and growth of the business.</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5" name="Shape 215"/>
        <p:cNvGrpSpPr/>
        <p:nvPr/>
      </p:nvGrpSpPr>
      <p:grpSpPr>
        <a:xfrm>
          <a:off x="0" y="0"/>
          <a:ext cx="0" cy="0"/>
          <a:chOff x="0" y="0"/>
          <a:chExt cx="0" cy="0"/>
        </a:xfrm>
      </p:grpSpPr>
      <p:sp>
        <p:nvSpPr>
          <p:cNvPr id="216" name="Google Shape;216;g29a201ff004_0_7"/>
          <p:cNvSpPr/>
          <p:nvPr/>
        </p:nvSpPr>
        <p:spPr>
          <a:xfrm rot="5847735">
            <a:off x="-7853665" y="842376"/>
            <a:ext cx="13050142" cy="7782630"/>
          </a:xfrm>
          <a:custGeom>
            <a:rect b="b" l="l" r="r" t="t"/>
            <a:pathLst>
              <a:path extrusionOk="0" h="7775029" w="13037396">
                <a:moveTo>
                  <a:pt x="0" y="0"/>
                </a:moveTo>
                <a:lnTo>
                  <a:pt x="13037395" y="0"/>
                </a:lnTo>
                <a:lnTo>
                  <a:pt x="13037395" y="7775029"/>
                </a:lnTo>
                <a:lnTo>
                  <a:pt x="0" y="7775029"/>
                </a:lnTo>
                <a:lnTo>
                  <a:pt x="0" y="0"/>
                </a:lnTo>
                <a:close/>
              </a:path>
            </a:pathLst>
          </a:custGeom>
          <a:blipFill rotWithShape="1">
            <a:blip r:embed="rId3">
              <a:alphaModFix/>
            </a:blip>
            <a:stretch>
              <a:fillRect b="0" l="0" r="0" t="0"/>
            </a:stretch>
          </a:blipFill>
          <a:ln>
            <a:noFill/>
          </a:ln>
        </p:spPr>
      </p:sp>
      <p:grpSp>
        <p:nvGrpSpPr>
          <p:cNvPr id="217" name="Google Shape;217;g29a201ff004_0_7"/>
          <p:cNvGrpSpPr/>
          <p:nvPr/>
        </p:nvGrpSpPr>
        <p:grpSpPr>
          <a:xfrm>
            <a:off x="9997088" y="-628312"/>
            <a:ext cx="8570902" cy="11543747"/>
            <a:chOff x="0" y="0"/>
            <a:chExt cx="3632200" cy="4892040"/>
          </a:xfrm>
        </p:grpSpPr>
        <p:sp>
          <p:nvSpPr>
            <p:cNvPr id="218" name="Google Shape;218;g29a201ff004_0_7"/>
            <p:cNvSpPr/>
            <p:nvPr/>
          </p:nvSpPr>
          <p:spPr>
            <a:xfrm>
              <a:off x="15240" y="15240"/>
              <a:ext cx="3600450" cy="4860290"/>
            </a:xfrm>
            <a:custGeom>
              <a:rect b="b" l="l" r="r" t="t"/>
              <a:pathLst>
                <a:path extrusionOk="0" h="4860290" w="3600450">
                  <a:moveTo>
                    <a:pt x="0" y="0"/>
                  </a:moveTo>
                  <a:lnTo>
                    <a:pt x="3600450" y="0"/>
                  </a:lnTo>
                  <a:lnTo>
                    <a:pt x="3600450" y="4860290"/>
                  </a:lnTo>
                  <a:lnTo>
                    <a:pt x="0" y="4860290"/>
                  </a:lnTo>
                  <a:close/>
                </a:path>
              </a:pathLst>
            </a:custGeom>
            <a:blipFill rotWithShape="1">
              <a:blip r:embed="rId4">
                <a:alphaModFix/>
              </a:blip>
              <a:stretch>
                <a:fillRect b="0" l="-51223" r="-51233" t="0"/>
              </a:stretch>
            </a:blipFill>
            <a:ln>
              <a:noFill/>
            </a:ln>
          </p:spPr>
        </p:sp>
        <p:sp>
          <p:nvSpPr>
            <p:cNvPr id="219" name="Google Shape;219;g29a201ff004_0_7"/>
            <p:cNvSpPr/>
            <p:nvPr/>
          </p:nvSpPr>
          <p:spPr>
            <a:xfrm>
              <a:off x="0" y="0"/>
              <a:ext cx="3632200" cy="4892040"/>
            </a:xfrm>
            <a:custGeom>
              <a:rect b="b" l="l" r="r" t="t"/>
              <a:pathLst>
                <a:path extrusionOk="0"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a:ln>
              <a:noFill/>
            </a:ln>
          </p:spPr>
        </p:sp>
      </p:grpSp>
      <p:sp>
        <p:nvSpPr>
          <p:cNvPr id="220" name="Google Shape;220;g29a201ff004_0_7"/>
          <p:cNvSpPr txBox="1"/>
          <p:nvPr/>
        </p:nvSpPr>
        <p:spPr>
          <a:xfrm>
            <a:off x="2390865" y="5181346"/>
            <a:ext cx="5871000" cy="21180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chemeClr val="dk1"/>
              </a:buClr>
              <a:buSzPts val="1400"/>
              <a:buFont typeface="Arial"/>
              <a:buNone/>
            </a:pPr>
            <a:r>
              <a:rPr b="0" i="0" lang="en-US" sz="2000" u="none" cap="none" strike="noStrike">
                <a:solidFill>
                  <a:schemeClr val="dk1"/>
                </a:solidFill>
                <a:latin typeface="Roboto"/>
                <a:ea typeface="Roboto"/>
                <a:cs typeface="Roboto"/>
                <a:sym typeface="Roboto"/>
              </a:rPr>
              <a:t>Understanding customer behavior is integral to predicting churn. Analyzing usage patterns, service interactions, and demographic data allows for the creation of comprehensive customer profiles, enabling tailored strategies to retain customers.</a:t>
            </a:r>
            <a:endParaRPr b="0" i="0" sz="2000" u="none" cap="none" strike="noStrike">
              <a:solidFill>
                <a:srgbClr val="000000"/>
              </a:solidFill>
              <a:latin typeface="Arial"/>
              <a:ea typeface="Arial"/>
              <a:cs typeface="Arial"/>
              <a:sym typeface="Arial"/>
            </a:endParaRPr>
          </a:p>
        </p:txBody>
      </p:sp>
      <p:cxnSp>
        <p:nvCxnSpPr>
          <p:cNvPr id="221" name="Google Shape;221;g29a201ff004_0_7"/>
          <p:cNvCxnSpPr/>
          <p:nvPr/>
        </p:nvCxnSpPr>
        <p:spPr>
          <a:xfrm rot="10800000">
            <a:off x="2390789" y="4846255"/>
            <a:ext cx="6160800" cy="0"/>
          </a:xfrm>
          <a:prstGeom prst="straightConnector1">
            <a:avLst/>
          </a:prstGeom>
          <a:noFill/>
          <a:ln cap="flat" cmpd="sng" w="76200">
            <a:solidFill>
              <a:srgbClr val="C23A97"/>
            </a:solidFill>
            <a:prstDash val="solid"/>
            <a:round/>
            <a:headEnd len="sm" w="sm" type="none"/>
            <a:tailEnd len="sm" w="sm" type="none"/>
          </a:ln>
        </p:spPr>
      </p:cxnSp>
      <p:sp>
        <p:nvSpPr>
          <p:cNvPr id="222" name="Google Shape;222;g29a201ff004_0_7"/>
          <p:cNvSpPr txBox="1"/>
          <p:nvPr/>
        </p:nvSpPr>
        <p:spPr>
          <a:xfrm>
            <a:off x="2390865" y="2859363"/>
            <a:ext cx="6531000" cy="91409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400"/>
              <a:buFont typeface="Arial"/>
              <a:buNone/>
            </a:pPr>
            <a:r>
              <a:rPr b="0" i="0" lang="en-US" sz="5200" u="none" cap="none" strike="noStrike">
                <a:solidFill>
                  <a:srgbClr val="000000"/>
                </a:solidFill>
                <a:latin typeface="Arial"/>
                <a:ea typeface="Arial"/>
                <a:cs typeface="Arial"/>
                <a:sym typeface="Arial"/>
              </a:rPr>
              <a:t>Customer</a:t>
            </a:r>
            <a:endParaRPr b="0" i="0" sz="5200" u="none" cap="none" strike="noStrike">
              <a:solidFill>
                <a:srgbClr val="000000"/>
              </a:solidFill>
              <a:latin typeface="Arial"/>
              <a:ea typeface="Arial"/>
              <a:cs typeface="Arial"/>
              <a:sym typeface="Arial"/>
            </a:endParaRPr>
          </a:p>
        </p:txBody>
      </p:sp>
      <p:sp>
        <p:nvSpPr>
          <p:cNvPr id="223" name="Google Shape;223;g29a201ff004_0_7"/>
          <p:cNvSpPr txBox="1"/>
          <p:nvPr/>
        </p:nvSpPr>
        <p:spPr>
          <a:xfrm>
            <a:off x="2390865" y="3553418"/>
            <a:ext cx="6753000" cy="1123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300"/>
              <a:buFont typeface="Arial"/>
              <a:buNone/>
            </a:pPr>
            <a:r>
              <a:rPr b="0" i="0" lang="en-US" sz="7300" u="none" cap="none" strike="noStrike">
                <a:solidFill>
                  <a:srgbClr val="000000"/>
                </a:solidFill>
                <a:latin typeface="Arial"/>
                <a:ea typeface="Arial"/>
                <a:cs typeface="Arial"/>
                <a:sym typeface="Arial"/>
              </a:rPr>
              <a:t>PROFILING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